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5143500" cx="9144000"/>
  <p:notesSz cx="6858000" cy="9144000"/>
  <p:embeddedFontLst>
    <p:embeddedFont>
      <p:font typeface="Inter"/>
      <p:regular r:id="rId10"/>
      <p:bold r:id="rId11"/>
      <p:italic r:id="rId12"/>
      <p:boldItalic r:id="rId13"/>
    </p:embeddedFont>
    <p:embeddedFont>
      <p:font typeface="Plus Jakarta Sans Medium"/>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DCD781EB-3C61-4F9E-867F-5E6A680087F2}">
  <a:tblStyle styleId="{DCD781EB-3C61-4F9E-867F-5E6A680087F2}"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bold.fntdata"/><Relationship Id="rId14" Type="http://schemas.openxmlformats.org/officeDocument/2006/relationships/font" Target="fonts/PlusJakartaSansMedium-regular.fntdata"/><Relationship Id="rId17" Type="http://schemas.openxmlformats.org/officeDocument/2006/relationships/font" Target="fonts/PlusJakartaSansMedium-boldItalic.fntdata"/><Relationship Id="rId16"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0bcb61db8c_0_0:notes"/>
          <p:cNvSpPr/>
          <p:nvPr>
            <p:ph idx="2" type="sldImg"/>
          </p:nvPr>
        </p:nvSpPr>
        <p:spPr>
          <a:xfrm>
            <a:off x="381178" y="685800"/>
            <a:ext cx="60966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0bcb61db8c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30bcb61db8c_0_9:notes"/>
          <p:cNvSpPr/>
          <p:nvPr>
            <p:ph idx="2" type="sldImg"/>
          </p:nvPr>
        </p:nvSpPr>
        <p:spPr>
          <a:xfrm>
            <a:off x="381178" y="685800"/>
            <a:ext cx="60966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g30bcb61db8c_0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30bcb61db8c_0_18:notes"/>
          <p:cNvSpPr/>
          <p:nvPr>
            <p:ph idx="2" type="sldImg"/>
          </p:nvPr>
        </p:nvSpPr>
        <p:spPr>
          <a:xfrm>
            <a:off x="381178" y="685800"/>
            <a:ext cx="60966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30bcb61db8c_0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docs.google.com/presentation/d/1H1gwqY9JuT9QxrbRPlMuCLBv4NKBBU7tBdyXm6Xi16A/edit?usp=sharing" TargetMode="External"/><Relationship Id="rId6" Type="http://schemas.openxmlformats.org/officeDocument/2006/relationships/hyperlink" Target="https://docs.google.com/presentation/d/1eiGsqiTEoU2sVz0Dapz_8Hx8GS9949OKFbVg5Hqz3q8/edit?usp=drive_link"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hyperlink" Target="https://docs.google.com/presentation/d/1e-HmWPk8CE9BPm6HYiP8InOlyqO91C6K9ZSPPGg4Ma0/edit?usp=sharing" TargetMode="External"/><Relationship Id="rId5" Type="http://schemas.openxmlformats.org/officeDocument/2006/relationships/hyperlink" Target="https://docs.google.com/presentation/d/13FvKDXm6eoHG2acgaqoA0ciJi9kjcr2jhkkrli1YpvM/edit?usp=sharing" TargetMode="External"/><Relationship Id="rId6"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48875" y="4780366"/>
            <a:ext cx="220487" cy="220487"/>
          </a:xfrm>
          <a:prstGeom prst="rect">
            <a:avLst/>
          </a:prstGeom>
          <a:noFill/>
          <a:ln>
            <a:noFill/>
          </a:ln>
        </p:spPr>
      </p:pic>
      <p:sp>
        <p:nvSpPr>
          <p:cNvPr id="55" name="Google Shape;55;p13"/>
          <p:cNvSpPr txBox="1"/>
          <p:nvPr/>
        </p:nvSpPr>
        <p:spPr>
          <a:xfrm>
            <a:off x="-12545" y="0"/>
            <a:ext cx="9156600" cy="325500"/>
          </a:xfrm>
          <a:prstGeom prst="rect">
            <a:avLst/>
          </a:prstGeom>
          <a:solidFill>
            <a:srgbClr val="38E0A4"/>
          </a:solidFill>
          <a:ln>
            <a:noFill/>
          </a:ln>
        </p:spPr>
        <p:txBody>
          <a:bodyPr anchorCtr="0" anchor="ctr" bIns="79925" lIns="79925" spcFirstLastPara="1" rIns="79925" wrap="square" tIns="79925">
            <a:noAutofit/>
          </a:bodyPr>
          <a:lstStyle/>
          <a:p>
            <a:pPr indent="0" lvl="0" marL="0" rtl="0" algn="ctr">
              <a:spcBef>
                <a:spcPts val="0"/>
              </a:spcBef>
              <a:spcAft>
                <a:spcPts val="0"/>
              </a:spcAft>
              <a:buClr>
                <a:schemeClr val="dk1"/>
              </a:buClr>
              <a:buSzPts val="900"/>
              <a:buFont typeface="Arial"/>
              <a:buNone/>
            </a:pPr>
            <a:r>
              <a:rPr lang="en" sz="1500">
                <a:solidFill>
                  <a:schemeClr val="dk1"/>
                </a:solidFill>
                <a:latin typeface="Plus Jakarta Sans Medium"/>
                <a:ea typeface="Plus Jakarta Sans Medium"/>
                <a:cs typeface="Plus Jakarta Sans Medium"/>
                <a:sym typeface="Plus Jakarta Sans Medium"/>
              </a:rPr>
              <a:t>European Colonization</a:t>
            </a:r>
            <a:r>
              <a:rPr lang="en" sz="1500">
                <a:solidFill>
                  <a:schemeClr val="dk1"/>
                </a:solidFill>
                <a:latin typeface="Plus Jakarta Sans Medium"/>
                <a:ea typeface="Plus Jakarta Sans Medium"/>
                <a:cs typeface="Plus Jakarta Sans Medium"/>
                <a:sym typeface="Plus Jakarta Sans Medium"/>
              </a:rPr>
              <a:t>: Daily Lesson Plan (120 Minutes)</a:t>
            </a:r>
            <a:endParaRPr sz="1500">
              <a:solidFill>
                <a:srgbClr val="000000"/>
              </a:solidFill>
              <a:latin typeface="Plus Jakarta Sans Medium"/>
              <a:ea typeface="Plus Jakarta Sans Medium"/>
              <a:cs typeface="Plus Jakarta Sans Medium"/>
              <a:sym typeface="Plus Jakarta Sans Medium"/>
            </a:endParaRPr>
          </a:p>
        </p:txBody>
      </p:sp>
      <p:pic>
        <p:nvPicPr>
          <p:cNvPr id="56" name="Google Shape;56;p13"/>
          <p:cNvPicPr preferRelativeResize="0"/>
          <p:nvPr/>
        </p:nvPicPr>
        <p:blipFill>
          <a:blip r:embed="rId4">
            <a:alphaModFix/>
          </a:blip>
          <a:stretch>
            <a:fillRect/>
          </a:stretch>
        </p:blipFill>
        <p:spPr>
          <a:xfrm>
            <a:off x="254438" y="59062"/>
            <a:ext cx="540273" cy="224036"/>
          </a:xfrm>
          <a:prstGeom prst="rect">
            <a:avLst/>
          </a:prstGeom>
          <a:noFill/>
          <a:ln>
            <a:noFill/>
          </a:ln>
        </p:spPr>
      </p:pic>
      <p:sp>
        <p:nvSpPr>
          <p:cNvPr id="57" name="Google Shape;57;p13"/>
          <p:cNvSpPr txBox="1"/>
          <p:nvPr/>
        </p:nvSpPr>
        <p:spPr>
          <a:xfrm>
            <a:off x="6510313" y="4843674"/>
            <a:ext cx="2164500" cy="157200"/>
          </a:xfrm>
          <a:prstGeom prst="rect">
            <a:avLst/>
          </a:prstGeom>
          <a:noFill/>
          <a:ln>
            <a:noFill/>
          </a:ln>
        </p:spPr>
        <p:txBody>
          <a:bodyPr anchorCtr="0" anchor="t" bIns="79925" lIns="79925" spcFirstLastPara="1" rIns="79925" wrap="square" tIns="79925">
            <a:noAutofit/>
          </a:bodyPr>
          <a:lstStyle/>
          <a:p>
            <a:pPr indent="0" lvl="0" marL="0" rtl="0" algn="r">
              <a:spcBef>
                <a:spcPts val="0"/>
              </a:spcBef>
              <a:spcAft>
                <a:spcPts val="0"/>
              </a:spcAft>
              <a:buNone/>
            </a:pPr>
            <a:r>
              <a:rPr lang="en" sz="900">
                <a:solidFill>
                  <a:srgbClr val="666666"/>
                </a:solidFill>
                <a:latin typeface="Inter"/>
                <a:ea typeface="Inter"/>
                <a:cs typeface="Inter"/>
                <a:sym typeface="Inter"/>
              </a:rPr>
              <a:t> ©2025 Thinking Nation</a:t>
            </a:r>
            <a:endParaRPr sz="900">
              <a:solidFill>
                <a:srgbClr val="666666"/>
              </a:solidFill>
              <a:latin typeface="Inter"/>
              <a:ea typeface="Inter"/>
              <a:cs typeface="Inter"/>
              <a:sym typeface="Inter"/>
            </a:endParaRPr>
          </a:p>
          <a:p>
            <a:pPr indent="0" lvl="0" marL="0" rtl="0" algn="l">
              <a:spcBef>
                <a:spcPts val="0"/>
              </a:spcBef>
              <a:spcAft>
                <a:spcPts val="0"/>
              </a:spcAft>
              <a:buNone/>
            </a:pPr>
            <a:r>
              <a:t/>
            </a:r>
            <a:endParaRPr sz="1200">
              <a:solidFill>
                <a:srgbClr val="666666"/>
              </a:solidFill>
              <a:latin typeface="Inter"/>
              <a:ea typeface="Inter"/>
              <a:cs typeface="Inter"/>
              <a:sym typeface="Inter"/>
            </a:endParaRPr>
          </a:p>
        </p:txBody>
      </p:sp>
      <p:sp>
        <p:nvSpPr>
          <p:cNvPr id="58" name="Google Shape;58;p13"/>
          <p:cNvSpPr txBox="1"/>
          <p:nvPr/>
        </p:nvSpPr>
        <p:spPr>
          <a:xfrm>
            <a:off x="3489750" y="4843674"/>
            <a:ext cx="2164500" cy="157200"/>
          </a:xfrm>
          <a:prstGeom prst="rect">
            <a:avLst/>
          </a:prstGeom>
          <a:noFill/>
          <a:ln>
            <a:noFill/>
          </a:ln>
        </p:spPr>
        <p:txBody>
          <a:bodyPr anchorCtr="0" anchor="t" bIns="79925" lIns="79925" spcFirstLastPara="1" rIns="79925" wrap="square" tIns="79925">
            <a:noAutofit/>
          </a:bodyPr>
          <a:lstStyle/>
          <a:p>
            <a:pPr indent="0" lvl="0" marL="0" rtl="0" algn="ctr">
              <a:spcBef>
                <a:spcPts val="0"/>
              </a:spcBef>
              <a:spcAft>
                <a:spcPts val="0"/>
              </a:spcAft>
              <a:buNone/>
            </a:pPr>
            <a:r>
              <a:rPr lang="en" sz="900">
                <a:solidFill>
                  <a:srgbClr val="666666"/>
                </a:solidFill>
                <a:latin typeface="Inter"/>
                <a:ea typeface="Inter"/>
                <a:cs typeface="Inter"/>
                <a:sym typeface="Inter"/>
              </a:rPr>
              <a:t>thinkingnation.org</a:t>
            </a:r>
            <a:endParaRPr sz="1200">
              <a:solidFill>
                <a:srgbClr val="666666"/>
              </a:solidFill>
              <a:latin typeface="Inter"/>
              <a:ea typeface="Inter"/>
              <a:cs typeface="Inter"/>
              <a:sym typeface="Inter"/>
            </a:endParaRPr>
          </a:p>
        </p:txBody>
      </p:sp>
      <p:graphicFrame>
        <p:nvGraphicFramePr>
          <p:cNvPr id="59" name="Google Shape;59;p13"/>
          <p:cNvGraphicFramePr/>
          <p:nvPr/>
        </p:nvGraphicFramePr>
        <p:xfrm>
          <a:off x="443989" y="486207"/>
          <a:ext cx="3000000" cy="3000000"/>
        </p:xfrm>
        <a:graphic>
          <a:graphicData uri="http://schemas.openxmlformats.org/drawingml/2006/table">
            <a:tbl>
              <a:tblPr>
                <a:noFill/>
                <a:tableStyleId>{DCD781EB-3C61-4F9E-867F-5E6A680087F2}</a:tableStyleId>
              </a:tblPr>
              <a:tblGrid>
                <a:gridCol w="1326150"/>
                <a:gridCol w="3349825"/>
                <a:gridCol w="3554950"/>
              </a:tblGrid>
              <a:tr h="356650">
                <a:tc>
                  <a:txBody>
                    <a:bodyPr/>
                    <a:lstStyle/>
                    <a:p>
                      <a:pPr indent="0" lvl="0" marL="0" rtl="0" algn="l">
                        <a:lnSpc>
                          <a:spcPct val="100000"/>
                        </a:lnSpc>
                        <a:spcBef>
                          <a:spcPts val="0"/>
                        </a:spcBef>
                        <a:spcAft>
                          <a:spcPts val="0"/>
                        </a:spcAft>
                        <a:buNone/>
                      </a:pPr>
                      <a:r>
                        <a:t/>
                      </a:r>
                      <a:endParaRPr sz="900">
                        <a:latin typeface="Inter"/>
                        <a:ea typeface="Inter"/>
                        <a:cs typeface="Inter"/>
                        <a:sym typeface="Inter"/>
                      </a:endParaRPr>
                    </a:p>
                  </a:txBody>
                  <a:tcPr marT="60500" marB="60500" marR="83125" marL="83125"/>
                </a:tc>
                <a:tc gridSpan="2">
                  <a:txBody>
                    <a:bodyPr/>
                    <a:lstStyle/>
                    <a:p>
                      <a:pPr indent="0" lvl="0" marL="0" rtl="0" algn="l">
                        <a:lnSpc>
                          <a:spcPct val="100000"/>
                        </a:lnSpc>
                        <a:spcBef>
                          <a:spcPts val="0"/>
                        </a:spcBef>
                        <a:spcAft>
                          <a:spcPts val="0"/>
                        </a:spcAft>
                        <a:buNone/>
                      </a:pPr>
                      <a:r>
                        <a:rPr lang="en" sz="900">
                          <a:latin typeface="Inter"/>
                          <a:ea typeface="Inter"/>
                          <a:cs typeface="Inter"/>
                          <a:sym typeface="Inter"/>
                        </a:rPr>
                        <a:t>LESSON 4</a:t>
                      </a:r>
                      <a:endParaRPr sz="900">
                        <a:latin typeface="Inter"/>
                        <a:ea typeface="Inter"/>
                        <a:cs typeface="Inter"/>
                        <a:sym typeface="Inter"/>
                      </a:endParaRPr>
                    </a:p>
                  </a:txBody>
                  <a:tcPr marT="60500" marB="60500" marR="83125" marL="83125"/>
                </a:tc>
                <a:tc hMerge="1"/>
              </a:tr>
              <a:tr h="521275">
                <a:tc>
                  <a:txBody>
                    <a:bodyPr/>
                    <a:lstStyle/>
                    <a:p>
                      <a:pPr indent="0" lvl="0" marL="0" rtl="0" algn="l">
                        <a:lnSpc>
                          <a:spcPct val="100000"/>
                        </a:lnSpc>
                        <a:spcBef>
                          <a:spcPts val="0"/>
                        </a:spcBef>
                        <a:spcAft>
                          <a:spcPts val="0"/>
                        </a:spcAft>
                        <a:buClr>
                          <a:schemeClr val="dk1"/>
                        </a:buClr>
                        <a:buSzPts val="700"/>
                        <a:buFont typeface="Arial"/>
                        <a:buNone/>
                      </a:pPr>
                      <a:r>
                        <a:rPr b="1" lang="en" sz="900">
                          <a:solidFill>
                            <a:schemeClr val="dk1"/>
                          </a:solidFill>
                          <a:latin typeface="Inter"/>
                          <a:ea typeface="Inter"/>
                          <a:cs typeface="Inter"/>
                          <a:sym typeface="Inter"/>
                        </a:rPr>
                        <a:t>SUPPORTING QUESTION</a:t>
                      </a:r>
                      <a:endParaRPr b="1" sz="900">
                        <a:latin typeface="Inter"/>
                        <a:ea typeface="Inter"/>
                        <a:cs typeface="Inter"/>
                        <a:sym typeface="Inter"/>
                      </a:endParaRPr>
                    </a:p>
                  </a:txBody>
                  <a:tcPr marT="60500" marB="60500" marR="83125" marL="83125"/>
                </a:tc>
                <a:tc gridSpan="2">
                  <a:txBody>
                    <a:bodyPr/>
                    <a:lstStyle/>
                    <a:p>
                      <a:pPr indent="0" lvl="0" marL="0" rtl="0" algn="l">
                        <a:lnSpc>
                          <a:spcPct val="100000"/>
                        </a:lnSpc>
                        <a:spcBef>
                          <a:spcPts val="0"/>
                        </a:spcBef>
                        <a:spcAft>
                          <a:spcPts val="0"/>
                        </a:spcAft>
                        <a:buNone/>
                      </a:pPr>
                      <a:r>
                        <a:rPr lang="en" sz="800">
                          <a:solidFill>
                            <a:schemeClr val="dk1"/>
                          </a:solidFill>
                          <a:latin typeface="Inter"/>
                          <a:ea typeface="Inter"/>
                          <a:cs typeface="Inter"/>
                          <a:sym typeface="Inter"/>
                        </a:rPr>
                        <a:t>Why were Europeans motivated to explore?</a:t>
                      </a:r>
                      <a:endParaRPr sz="800">
                        <a:solidFill>
                          <a:schemeClr val="dk1"/>
                        </a:solidFill>
                        <a:latin typeface="Inter"/>
                        <a:ea typeface="Inter"/>
                        <a:cs typeface="Inter"/>
                        <a:sym typeface="Inter"/>
                      </a:endParaRPr>
                    </a:p>
                  </a:txBody>
                  <a:tcPr marT="60500" marB="60500" marR="83125" marL="83125"/>
                </a:tc>
                <a:tc hMerge="1"/>
              </a:tr>
              <a:tr h="342900">
                <a:tc>
                  <a:txBody>
                    <a:bodyPr/>
                    <a:lstStyle/>
                    <a:p>
                      <a:pPr indent="0" lvl="0" marL="0" rtl="0" algn="l">
                        <a:lnSpc>
                          <a:spcPct val="100000"/>
                        </a:lnSpc>
                        <a:spcBef>
                          <a:spcPts val="0"/>
                        </a:spcBef>
                        <a:spcAft>
                          <a:spcPts val="0"/>
                        </a:spcAft>
                        <a:buNone/>
                      </a:pPr>
                      <a:r>
                        <a:rPr b="1" lang="en" sz="900">
                          <a:solidFill>
                            <a:schemeClr val="dk1"/>
                          </a:solidFill>
                          <a:latin typeface="Inter"/>
                          <a:ea typeface="Inter"/>
                          <a:cs typeface="Inter"/>
                          <a:sym typeface="Inter"/>
                        </a:rPr>
                        <a:t>STANDARD(S)</a:t>
                      </a:r>
                      <a:endParaRPr b="1" sz="900">
                        <a:solidFill>
                          <a:schemeClr val="dk1"/>
                        </a:solidFill>
                        <a:latin typeface="Inter"/>
                        <a:ea typeface="Inter"/>
                        <a:cs typeface="Inter"/>
                        <a:sym typeface="Inter"/>
                      </a:endParaRPr>
                    </a:p>
                  </a:txBody>
                  <a:tcPr marT="60500" marB="60500" marR="83125" marL="83125"/>
                </a:tc>
                <a:tc gridSpan="2">
                  <a:txBody>
                    <a:bodyPr/>
                    <a:lstStyle/>
                    <a:p>
                      <a:pPr indent="0" lvl="0" marL="0" rtl="0" algn="l">
                        <a:lnSpc>
                          <a:spcPct val="100000"/>
                        </a:lnSpc>
                        <a:spcBef>
                          <a:spcPts val="0"/>
                        </a:spcBef>
                        <a:spcAft>
                          <a:spcPts val="0"/>
                        </a:spcAft>
                        <a:buNone/>
                      </a:pPr>
                      <a:r>
                        <a:rPr lang="en" sz="800">
                          <a:solidFill>
                            <a:schemeClr val="dk1"/>
                          </a:solidFill>
                          <a:latin typeface="Inter"/>
                          <a:ea typeface="Inter"/>
                          <a:cs typeface="Inter"/>
                          <a:sym typeface="Inter"/>
                        </a:rPr>
                        <a:t>2.12</a:t>
                      </a:r>
                      <a:endParaRPr sz="800">
                        <a:solidFill>
                          <a:schemeClr val="dk1"/>
                        </a:solidFill>
                        <a:latin typeface="Inter"/>
                        <a:ea typeface="Inter"/>
                        <a:cs typeface="Inter"/>
                        <a:sym typeface="Inter"/>
                      </a:endParaRPr>
                    </a:p>
                  </a:txBody>
                  <a:tcPr marT="60500" marB="60500" marR="83125" marL="83125"/>
                </a:tc>
                <a:tc hMerge="1"/>
              </a:tr>
              <a:tr h="521275">
                <a:tc>
                  <a:txBody>
                    <a:bodyPr/>
                    <a:lstStyle/>
                    <a:p>
                      <a:pPr indent="0" lvl="0" marL="0" rtl="0" algn="l">
                        <a:lnSpc>
                          <a:spcPct val="100000"/>
                        </a:lnSpc>
                        <a:spcBef>
                          <a:spcPts val="0"/>
                        </a:spcBef>
                        <a:spcAft>
                          <a:spcPts val="0"/>
                        </a:spcAft>
                        <a:buClr>
                          <a:schemeClr val="dk1"/>
                        </a:buClr>
                        <a:buSzPts val="700"/>
                        <a:buFont typeface="Arial"/>
                        <a:buNone/>
                      </a:pPr>
                      <a:r>
                        <a:rPr b="1" lang="en" sz="900">
                          <a:solidFill>
                            <a:schemeClr val="dk1"/>
                          </a:solidFill>
                          <a:latin typeface="Inter"/>
                          <a:ea typeface="Inter"/>
                          <a:cs typeface="Inter"/>
                          <a:sym typeface="Inter"/>
                        </a:rPr>
                        <a:t>FOCUS SKILL(S)</a:t>
                      </a:r>
                      <a:endParaRPr b="1" sz="900">
                        <a:solidFill>
                          <a:schemeClr val="dk1"/>
                        </a:solidFill>
                        <a:latin typeface="Inter"/>
                        <a:ea typeface="Inter"/>
                        <a:cs typeface="Inter"/>
                        <a:sym typeface="Inter"/>
                      </a:endParaRPr>
                    </a:p>
                  </a:txBody>
                  <a:tcPr marT="60500" marB="60500" marR="83125" marL="83125"/>
                </a:tc>
                <a:tc gridSpan="2">
                  <a:txBody>
                    <a:bodyPr/>
                    <a:lstStyle/>
                    <a:p>
                      <a:pPr indent="0" lvl="0" marL="0" rtl="0" algn="l">
                        <a:lnSpc>
                          <a:spcPct val="100000"/>
                        </a:lnSpc>
                        <a:spcBef>
                          <a:spcPts val="0"/>
                        </a:spcBef>
                        <a:spcAft>
                          <a:spcPts val="0"/>
                        </a:spcAft>
                        <a:buNone/>
                      </a:pPr>
                      <a:r>
                        <a:rPr lang="en" sz="800">
                          <a:solidFill>
                            <a:schemeClr val="dk1"/>
                          </a:solidFill>
                          <a:latin typeface="Inter"/>
                          <a:ea typeface="Inter"/>
                          <a:cs typeface="Inter"/>
                          <a:sym typeface="Inter"/>
                        </a:rPr>
                        <a:t>Context</a:t>
                      </a:r>
                      <a:endParaRPr sz="800">
                        <a:solidFill>
                          <a:schemeClr val="dk1"/>
                        </a:solidFill>
                        <a:latin typeface="Inter"/>
                        <a:ea typeface="Inter"/>
                        <a:cs typeface="Inter"/>
                        <a:sym typeface="Inter"/>
                      </a:endParaRPr>
                    </a:p>
                  </a:txBody>
                  <a:tcPr marT="60500" marB="60500" marR="83125" marL="83125"/>
                </a:tc>
                <a:tc hMerge="1"/>
              </a:tr>
              <a:tr h="571275">
                <a:tc rowSpan="2">
                  <a:txBody>
                    <a:bodyPr/>
                    <a:lstStyle/>
                    <a:p>
                      <a:pPr indent="0" lvl="0" marL="0" rtl="0" algn="l">
                        <a:lnSpc>
                          <a:spcPct val="100000"/>
                        </a:lnSpc>
                        <a:spcBef>
                          <a:spcPts val="0"/>
                        </a:spcBef>
                        <a:spcAft>
                          <a:spcPts val="0"/>
                        </a:spcAft>
                        <a:buNone/>
                      </a:pPr>
                      <a:r>
                        <a:rPr b="1" lang="en" sz="900">
                          <a:solidFill>
                            <a:schemeClr val="dk1"/>
                          </a:solidFill>
                          <a:latin typeface="Inter"/>
                          <a:ea typeface="Inter"/>
                          <a:cs typeface="Inter"/>
                          <a:sym typeface="Inter"/>
                        </a:rPr>
                        <a:t>DO FIRST</a:t>
                      </a:r>
                      <a:endParaRPr sz="800">
                        <a:latin typeface="Inter"/>
                        <a:ea typeface="Inter"/>
                        <a:cs typeface="Inter"/>
                        <a:sym typeface="Inter"/>
                      </a:endParaRPr>
                    </a:p>
                  </a:txBody>
                  <a:tcPr marT="60500" marB="60500" marR="83125" marL="83125"/>
                </a:tc>
                <a:tc gridSpan="2">
                  <a:txBody>
                    <a:bodyPr/>
                    <a:lstStyle/>
                    <a:p>
                      <a:pPr indent="0" lvl="0" marL="0" rtl="0" algn="l">
                        <a:lnSpc>
                          <a:spcPct val="100000"/>
                        </a:lnSpc>
                        <a:spcBef>
                          <a:spcPts val="0"/>
                        </a:spcBef>
                        <a:spcAft>
                          <a:spcPts val="0"/>
                        </a:spcAft>
                        <a:buNone/>
                      </a:pPr>
                      <a:r>
                        <a:rPr lang="en" sz="800">
                          <a:latin typeface="Inter"/>
                          <a:ea typeface="Inter"/>
                          <a:cs typeface="Inter"/>
                          <a:sym typeface="Inter"/>
                        </a:rPr>
                        <a:t>Option 1- Frayer: Age of Exploration</a:t>
                      </a:r>
                      <a:endParaRPr sz="800">
                        <a:latin typeface="Inter"/>
                        <a:ea typeface="Inter"/>
                        <a:cs typeface="Inter"/>
                        <a:sym typeface="Inter"/>
                      </a:endParaRPr>
                    </a:p>
                    <a:p>
                      <a:pPr indent="0" lvl="0" marL="0" rtl="0" algn="l">
                        <a:lnSpc>
                          <a:spcPct val="100000"/>
                        </a:lnSpc>
                        <a:spcBef>
                          <a:spcPts val="0"/>
                        </a:spcBef>
                        <a:spcAft>
                          <a:spcPts val="0"/>
                        </a:spcAft>
                        <a:buNone/>
                      </a:pPr>
                      <a:r>
                        <a:rPr lang="en" sz="800">
                          <a:latin typeface="Inter"/>
                          <a:ea typeface="Inter"/>
                          <a:cs typeface="Inter"/>
                          <a:sym typeface="Inter"/>
                        </a:rPr>
                        <a:t>Option 2- GIve One, Get One</a:t>
                      </a:r>
                      <a:endParaRPr sz="800">
                        <a:latin typeface="Inter"/>
                        <a:ea typeface="Inter"/>
                        <a:cs typeface="Inter"/>
                        <a:sym typeface="Inter"/>
                      </a:endParaRPr>
                    </a:p>
                  </a:txBody>
                  <a:tcPr marT="60500" marB="60500" marR="83125" marL="83125"/>
                </a:tc>
                <a:tc hMerge="1"/>
              </a:tr>
              <a:tr h="571275">
                <a:tc vMerge="1"/>
                <a:tc>
                  <a:txBody>
                    <a:bodyPr/>
                    <a:lstStyle/>
                    <a:p>
                      <a:pPr indent="0" lvl="0" marL="0" rtl="0" algn="ctr">
                        <a:lnSpc>
                          <a:spcPct val="100000"/>
                        </a:lnSpc>
                        <a:spcBef>
                          <a:spcPts val="0"/>
                        </a:spcBef>
                        <a:spcAft>
                          <a:spcPts val="0"/>
                        </a:spcAft>
                        <a:buNone/>
                      </a:pPr>
                      <a:r>
                        <a:rPr lang="en" sz="800">
                          <a:solidFill>
                            <a:schemeClr val="dk1"/>
                          </a:solidFill>
                          <a:latin typeface="Inter"/>
                          <a:ea typeface="Inter"/>
                          <a:cs typeface="Inter"/>
                          <a:sym typeface="Inter"/>
                        </a:rPr>
                        <a:t>TEACHER ACTIONS</a:t>
                      </a:r>
                      <a:endParaRPr sz="800">
                        <a:solidFill>
                          <a:schemeClr val="dk1"/>
                        </a:solidFill>
                        <a:latin typeface="Inter"/>
                        <a:ea typeface="Inter"/>
                        <a:cs typeface="Inter"/>
                        <a:sym typeface="Inter"/>
                      </a:endParaRPr>
                    </a:p>
                    <a:p>
                      <a:pPr indent="-203200" lvl="0" marL="304800" rtl="0" algn="l">
                        <a:lnSpc>
                          <a:spcPct val="100000"/>
                        </a:lnSpc>
                        <a:spcBef>
                          <a:spcPts val="0"/>
                        </a:spcBef>
                        <a:spcAft>
                          <a:spcPts val="0"/>
                        </a:spcAft>
                        <a:buClr>
                          <a:schemeClr val="dk1"/>
                        </a:buClr>
                        <a:buSzPts val="800"/>
                        <a:buFont typeface="Inter"/>
                        <a:buAutoNum type="arabicPeriod"/>
                      </a:pPr>
                      <a:r>
                        <a:rPr lang="en" sz="800">
                          <a:solidFill>
                            <a:schemeClr val="dk1"/>
                          </a:solidFill>
                          <a:latin typeface="Inter"/>
                          <a:ea typeface="Inter"/>
                          <a:cs typeface="Inter"/>
                          <a:sym typeface="Inter"/>
                        </a:rPr>
                        <a:t>Present the </a:t>
                      </a:r>
                      <a:r>
                        <a:rPr lang="en" sz="800" u="sng">
                          <a:solidFill>
                            <a:schemeClr val="hlink"/>
                          </a:solidFill>
                          <a:latin typeface="Inter"/>
                          <a:ea typeface="Inter"/>
                          <a:cs typeface="Inter"/>
                          <a:sym typeface="Inter"/>
                          <a:hlinkClick r:id="rId5"/>
                        </a:rPr>
                        <a:t>Do First </a:t>
                      </a:r>
                      <a:r>
                        <a:rPr lang="en" sz="800">
                          <a:solidFill>
                            <a:schemeClr val="dk1"/>
                          </a:solidFill>
                          <a:latin typeface="Inter"/>
                          <a:ea typeface="Inter"/>
                          <a:cs typeface="Inter"/>
                          <a:sym typeface="Inter"/>
                        </a:rPr>
                        <a:t>activity</a:t>
                      </a:r>
                      <a:r>
                        <a:rPr lang="en" sz="800">
                          <a:solidFill>
                            <a:schemeClr val="dk1"/>
                          </a:solidFill>
                          <a:latin typeface="Inter"/>
                          <a:ea typeface="Inter"/>
                          <a:cs typeface="Inter"/>
                          <a:sym typeface="Inter"/>
                        </a:rPr>
                        <a:t>.</a:t>
                      </a:r>
                      <a:endParaRPr sz="800">
                        <a:solidFill>
                          <a:schemeClr val="dk1"/>
                        </a:solidFill>
                        <a:latin typeface="Inter"/>
                        <a:ea typeface="Inter"/>
                        <a:cs typeface="Inter"/>
                        <a:sym typeface="Inter"/>
                      </a:endParaRPr>
                    </a:p>
                    <a:p>
                      <a:pPr indent="-203200" lvl="0" marL="304800" rtl="0" algn="l">
                        <a:lnSpc>
                          <a:spcPct val="100000"/>
                        </a:lnSpc>
                        <a:spcBef>
                          <a:spcPts val="0"/>
                        </a:spcBef>
                        <a:spcAft>
                          <a:spcPts val="0"/>
                        </a:spcAft>
                        <a:buClr>
                          <a:schemeClr val="dk1"/>
                        </a:buClr>
                        <a:buSzPts val="800"/>
                        <a:buFont typeface="Inter"/>
                        <a:buAutoNum type="arabicPeriod"/>
                      </a:pPr>
                      <a:r>
                        <a:rPr lang="en" sz="800">
                          <a:solidFill>
                            <a:schemeClr val="dk1"/>
                          </a:solidFill>
                          <a:latin typeface="Inter"/>
                          <a:ea typeface="Inter"/>
                          <a:cs typeface="Inter"/>
                          <a:sym typeface="Inter"/>
                        </a:rPr>
                        <a:t>Monitor student work and answer questions as needed.</a:t>
                      </a:r>
                      <a:endParaRPr sz="800">
                        <a:solidFill>
                          <a:schemeClr val="dk1"/>
                        </a:solidFill>
                        <a:latin typeface="Inter"/>
                        <a:ea typeface="Inter"/>
                        <a:cs typeface="Inter"/>
                        <a:sym typeface="Inter"/>
                      </a:endParaRPr>
                    </a:p>
                  </a:txBody>
                  <a:tcPr marT="60500" marB="60500" marR="83125" marL="83125"/>
                </a:tc>
                <a:tc>
                  <a:txBody>
                    <a:bodyPr/>
                    <a:lstStyle/>
                    <a:p>
                      <a:pPr indent="0" lvl="0" marL="0" rtl="0" algn="ctr">
                        <a:lnSpc>
                          <a:spcPct val="100000"/>
                        </a:lnSpc>
                        <a:spcBef>
                          <a:spcPts val="0"/>
                        </a:spcBef>
                        <a:spcAft>
                          <a:spcPts val="0"/>
                        </a:spcAft>
                        <a:buNone/>
                      </a:pPr>
                      <a:r>
                        <a:rPr lang="en" sz="800">
                          <a:solidFill>
                            <a:schemeClr val="dk1"/>
                          </a:solidFill>
                          <a:latin typeface="Inter"/>
                          <a:ea typeface="Inter"/>
                          <a:cs typeface="Inter"/>
                          <a:sym typeface="Inter"/>
                        </a:rPr>
                        <a:t>STUDENT ACTIONS</a:t>
                      </a:r>
                      <a:endParaRPr sz="800">
                        <a:solidFill>
                          <a:schemeClr val="dk1"/>
                        </a:solidFill>
                        <a:latin typeface="Inter"/>
                        <a:ea typeface="Inter"/>
                        <a:cs typeface="Inter"/>
                        <a:sym typeface="Inter"/>
                      </a:endParaRPr>
                    </a:p>
                    <a:p>
                      <a:pPr indent="-203200" lvl="0" marL="304800" rtl="0" algn="l">
                        <a:lnSpc>
                          <a:spcPct val="100000"/>
                        </a:lnSpc>
                        <a:spcBef>
                          <a:spcPts val="0"/>
                        </a:spcBef>
                        <a:spcAft>
                          <a:spcPts val="0"/>
                        </a:spcAft>
                        <a:buClr>
                          <a:schemeClr val="dk1"/>
                        </a:buClr>
                        <a:buSzPts val="800"/>
                        <a:buFont typeface="Inter"/>
                        <a:buAutoNum type="arabicPeriod"/>
                      </a:pPr>
                      <a:r>
                        <a:rPr lang="en" sz="800">
                          <a:solidFill>
                            <a:schemeClr val="dk1"/>
                          </a:solidFill>
                          <a:latin typeface="Inter"/>
                          <a:ea typeface="Inter"/>
                          <a:cs typeface="Inter"/>
                          <a:sym typeface="Inter"/>
                        </a:rPr>
                        <a:t>Complete the Do First activity.</a:t>
                      </a:r>
                      <a:endParaRPr sz="800">
                        <a:solidFill>
                          <a:schemeClr val="dk1"/>
                        </a:solidFill>
                        <a:latin typeface="Inter"/>
                        <a:ea typeface="Inter"/>
                        <a:cs typeface="Inter"/>
                        <a:sym typeface="Inter"/>
                      </a:endParaRPr>
                    </a:p>
                  </a:txBody>
                  <a:tcPr marT="60500" marB="60500" marR="83125" marL="83125"/>
                </a:tc>
              </a:tr>
              <a:tr h="637650">
                <a:tc rowSpan="2">
                  <a:txBody>
                    <a:bodyPr/>
                    <a:lstStyle/>
                    <a:p>
                      <a:pPr indent="0" lvl="0" marL="0" rtl="0" algn="l">
                        <a:lnSpc>
                          <a:spcPct val="100000"/>
                        </a:lnSpc>
                        <a:spcBef>
                          <a:spcPts val="0"/>
                        </a:spcBef>
                        <a:spcAft>
                          <a:spcPts val="0"/>
                        </a:spcAft>
                        <a:buNone/>
                      </a:pPr>
                      <a:r>
                        <a:rPr b="1" lang="en" sz="900">
                          <a:solidFill>
                            <a:schemeClr val="dk1"/>
                          </a:solidFill>
                          <a:latin typeface="Inter"/>
                          <a:ea typeface="Inter"/>
                          <a:cs typeface="Inter"/>
                          <a:sym typeface="Inter"/>
                        </a:rPr>
                        <a:t>ACTIVITY 1 - </a:t>
                      </a:r>
                      <a:endParaRPr b="1" sz="9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900">
                          <a:solidFill>
                            <a:schemeClr val="dk1"/>
                          </a:solidFill>
                          <a:latin typeface="Inter"/>
                          <a:ea typeface="Inter"/>
                          <a:cs typeface="Inter"/>
                          <a:sym typeface="Inter"/>
                        </a:rPr>
                        <a:t>LAUNCH</a:t>
                      </a:r>
                      <a:endParaRPr sz="900">
                        <a:latin typeface="Inter"/>
                        <a:ea typeface="Inter"/>
                        <a:cs typeface="Inter"/>
                        <a:sym typeface="Inter"/>
                      </a:endParaRPr>
                    </a:p>
                  </a:txBody>
                  <a:tcPr marT="60500" marB="60500" marR="83125" marL="83125"/>
                </a:tc>
                <a:tc gridSpan="2">
                  <a:txBody>
                    <a:bodyPr/>
                    <a:lstStyle/>
                    <a:p>
                      <a:pPr indent="0" lvl="0" marL="0" rtl="0" algn="l">
                        <a:spcBef>
                          <a:spcPts val="0"/>
                        </a:spcBef>
                        <a:spcAft>
                          <a:spcPts val="0"/>
                        </a:spcAft>
                        <a:buNone/>
                      </a:pPr>
                      <a:r>
                        <a:rPr lang="en" sz="800">
                          <a:solidFill>
                            <a:schemeClr val="dk1"/>
                          </a:solidFill>
                          <a:latin typeface="Inter"/>
                          <a:ea typeface="Inter"/>
                          <a:cs typeface="Inter"/>
                          <a:sym typeface="Inter"/>
                        </a:rPr>
                        <a:t>With an inquiry based approach, every unit is guided by an “Essential Question,” every topic by a “Compelling Question,” and every lesson by a “Supporting Question.” Taking the time to introduce and discuss these questions provides focus for students on the learning objectives. Have students fill out what the already KNOW and what they WONDER about the daily Supporting Questions for Topic 12to activate background knowledge and provide you with information about their present understandings.</a:t>
                      </a:r>
                      <a:endParaRPr sz="800">
                        <a:latin typeface="Inter"/>
                        <a:ea typeface="Inter"/>
                        <a:cs typeface="Inter"/>
                        <a:sym typeface="Inter"/>
                      </a:endParaRPr>
                    </a:p>
                  </a:txBody>
                  <a:tcPr marT="60500" marB="60500" marR="83125" marL="83125">
                    <a:lnB cap="flat" cmpd="sng" w="9525">
                      <a:solidFill>
                        <a:srgbClr val="9E9E9E"/>
                      </a:solidFill>
                      <a:prstDash val="solid"/>
                      <a:round/>
                      <a:headEnd len="sm" w="sm" type="none"/>
                      <a:tailEnd len="sm" w="sm" type="none"/>
                    </a:lnB>
                  </a:tcPr>
                </a:tc>
                <a:tc hMerge="1"/>
              </a:tr>
              <a:tr h="637650">
                <a:tc vMerge="1"/>
                <a:tc>
                  <a:txBody>
                    <a:bodyPr/>
                    <a:lstStyle/>
                    <a:p>
                      <a:pPr indent="0" lvl="0" marL="0" rtl="0" algn="ctr">
                        <a:lnSpc>
                          <a:spcPct val="100000"/>
                        </a:lnSpc>
                        <a:spcBef>
                          <a:spcPts val="0"/>
                        </a:spcBef>
                        <a:spcAft>
                          <a:spcPts val="0"/>
                        </a:spcAft>
                        <a:buNone/>
                      </a:pPr>
                      <a:r>
                        <a:rPr lang="en" sz="800">
                          <a:solidFill>
                            <a:schemeClr val="dk1"/>
                          </a:solidFill>
                          <a:latin typeface="Inter"/>
                          <a:ea typeface="Inter"/>
                          <a:cs typeface="Inter"/>
                          <a:sym typeface="Inter"/>
                        </a:rPr>
                        <a:t>TEACHER ACTIONS</a:t>
                      </a:r>
                      <a:endParaRPr sz="800">
                        <a:solidFill>
                          <a:schemeClr val="dk1"/>
                        </a:solidFill>
                        <a:latin typeface="Inter"/>
                        <a:ea typeface="Inter"/>
                        <a:cs typeface="Inter"/>
                        <a:sym typeface="Inter"/>
                      </a:endParaRPr>
                    </a:p>
                    <a:p>
                      <a:pPr indent="-203200" lvl="0" marL="304800" rtl="0" algn="l">
                        <a:spcBef>
                          <a:spcPts val="0"/>
                        </a:spcBef>
                        <a:spcAft>
                          <a:spcPts val="0"/>
                        </a:spcAft>
                        <a:buClr>
                          <a:schemeClr val="dk1"/>
                        </a:buClr>
                        <a:buSzPts val="800"/>
                        <a:buFont typeface="Inter"/>
                        <a:buAutoNum type="arabicPeriod"/>
                      </a:pPr>
                      <a:r>
                        <a:rPr lang="en" sz="800">
                          <a:solidFill>
                            <a:schemeClr val="dk1"/>
                          </a:solidFill>
                          <a:latin typeface="Inter"/>
                          <a:ea typeface="Inter"/>
                          <a:cs typeface="Inter"/>
                          <a:sym typeface="Inter"/>
                        </a:rPr>
                        <a:t>Introduce and assign “</a:t>
                      </a:r>
                      <a:r>
                        <a:rPr lang="en" sz="800" u="sng">
                          <a:solidFill>
                            <a:schemeClr val="hlink"/>
                          </a:solidFill>
                          <a:latin typeface="Inter"/>
                          <a:ea typeface="Inter"/>
                          <a:cs typeface="Inter"/>
                          <a:sym typeface="Inter"/>
                          <a:hlinkClick r:id="rId6"/>
                        </a:rPr>
                        <a:t>Unit 2 Inquiry Journal</a:t>
                      </a:r>
                      <a:r>
                        <a:rPr lang="en" sz="800">
                          <a:solidFill>
                            <a:schemeClr val="dk1"/>
                          </a:solidFill>
                          <a:latin typeface="Inter"/>
                          <a:ea typeface="Inter"/>
                          <a:cs typeface="Inter"/>
                          <a:sym typeface="Inter"/>
                        </a:rPr>
                        <a:t>- Topic 2 European Colonization Supporting Questions” </a:t>
                      </a:r>
                      <a:endParaRPr sz="8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800">
                          <a:solidFill>
                            <a:schemeClr val="dk1"/>
                          </a:solidFill>
                          <a:latin typeface="Inter"/>
                          <a:ea typeface="Inter"/>
                          <a:cs typeface="Inter"/>
                          <a:sym typeface="Inter"/>
                        </a:rPr>
                        <a:t>STUDENT ACTIONS</a:t>
                      </a:r>
                      <a:endParaRPr sz="800">
                        <a:solidFill>
                          <a:schemeClr val="dk1"/>
                        </a:solidFill>
                        <a:latin typeface="Inter"/>
                        <a:ea typeface="Inter"/>
                        <a:cs typeface="Inter"/>
                        <a:sym typeface="Inter"/>
                      </a:endParaRPr>
                    </a:p>
                    <a:p>
                      <a:pPr indent="-203200" lvl="0" marL="304800" rtl="0" algn="l">
                        <a:spcBef>
                          <a:spcPts val="0"/>
                        </a:spcBef>
                        <a:spcAft>
                          <a:spcPts val="0"/>
                        </a:spcAft>
                        <a:buClr>
                          <a:schemeClr val="dk1"/>
                        </a:buClr>
                        <a:buSzPts val="800"/>
                        <a:buFont typeface="Inter"/>
                        <a:buAutoNum type="arabicPeriod"/>
                      </a:pPr>
                      <a:r>
                        <a:rPr lang="en" sz="800">
                          <a:solidFill>
                            <a:schemeClr val="dk1"/>
                          </a:solidFill>
                          <a:latin typeface="Inter"/>
                          <a:ea typeface="Inter"/>
                          <a:cs typeface="Inter"/>
                          <a:sym typeface="Inter"/>
                        </a:rPr>
                        <a:t>Answer the “K” and the “W” for each of the daily Topic 2: European Colonization Supporting Questions </a:t>
                      </a:r>
                      <a:endParaRPr sz="8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3" name="Shape 63"/>
        <p:cNvGrpSpPr/>
        <p:nvPr/>
      </p:nvGrpSpPr>
      <p:grpSpPr>
        <a:xfrm>
          <a:off x="0" y="0"/>
          <a:ext cx="0" cy="0"/>
          <a:chOff x="0" y="0"/>
          <a:chExt cx="0" cy="0"/>
        </a:xfrm>
      </p:grpSpPr>
      <p:pic>
        <p:nvPicPr>
          <p:cNvPr id="64" name="Google Shape;64;p14"/>
          <p:cNvPicPr preferRelativeResize="0"/>
          <p:nvPr/>
        </p:nvPicPr>
        <p:blipFill>
          <a:blip r:embed="rId3">
            <a:alphaModFix/>
          </a:blip>
          <a:stretch>
            <a:fillRect/>
          </a:stretch>
        </p:blipFill>
        <p:spPr>
          <a:xfrm>
            <a:off x="448875" y="4780366"/>
            <a:ext cx="220487" cy="220487"/>
          </a:xfrm>
          <a:prstGeom prst="rect">
            <a:avLst/>
          </a:prstGeom>
          <a:noFill/>
          <a:ln>
            <a:noFill/>
          </a:ln>
        </p:spPr>
      </p:pic>
      <p:sp>
        <p:nvSpPr>
          <p:cNvPr id="65" name="Google Shape;65;p14"/>
          <p:cNvSpPr txBox="1"/>
          <p:nvPr/>
        </p:nvSpPr>
        <p:spPr>
          <a:xfrm>
            <a:off x="6510313" y="4843674"/>
            <a:ext cx="2164500" cy="157200"/>
          </a:xfrm>
          <a:prstGeom prst="rect">
            <a:avLst/>
          </a:prstGeom>
          <a:noFill/>
          <a:ln>
            <a:noFill/>
          </a:ln>
        </p:spPr>
        <p:txBody>
          <a:bodyPr anchorCtr="0" anchor="t" bIns="79925" lIns="79925" spcFirstLastPara="1" rIns="79925" wrap="square" tIns="79925">
            <a:noAutofit/>
          </a:bodyPr>
          <a:lstStyle/>
          <a:p>
            <a:pPr indent="0" lvl="0" marL="0" rtl="0" algn="r">
              <a:spcBef>
                <a:spcPts val="0"/>
              </a:spcBef>
              <a:spcAft>
                <a:spcPts val="0"/>
              </a:spcAft>
              <a:buNone/>
            </a:pPr>
            <a:r>
              <a:rPr lang="en" sz="900">
                <a:solidFill>
                  <a:srgbClr val="666666"/>
                </a:solidFill>
                <a:latin typeface="Inter"/>
                <a:ea typeface="Inter"/>
                <a:cs typeface="Inter"/>
                <a:sym typeface="Inter"/>
              </a:rPr>
              <a:t> ©2025 Thinking Nation</a:t>
            </a:r>
            <a:endParaRPr sz="900">
              <a:solidFill>
                <a:srgbClr val="666666"/>
              </a:solidFill>
              <a:latin typeface="Inter"/>
              <a:ea typeface="Inter"/>
              <a:cs typeface="Inter"/>
              <a:sym typeface="Inter"/>
            </a:endParaRPr>
          </a:p>
          <a:p>
            <a:pPr indent="0" lvl="0" marL="0" rtl="0" algn="l">
              <a:spcBef>
                <a:spcPts val="0"/>
              </a:spcBef>
              <a:spcAft>
                <a:spcPts val="0"/>
              </a:spcAft>
              <a:buNone/>
            </a:pPr>
            <a:r>
              <a:t/>
            </a:r>
            <a:endParaRPr sz="1200">
              <a:solidFill>
                <a:srgbClr val="666666"/>
              </a:solidFill>
              <a:latin typeface="Inter"/>
              <a:ea typeface="Inter"/>
              <a:cs typeface="Inter"/>
              <a:sym typeface="Inter"/>
            </a:endParaRPr>
          </a:p>
        </p:txBody>
      </p:sp>
      <p:sp>
        <p:nvSpPr>
          <p:cNvPr id="66" name="Google Shape;66;p14"/>
          <p:cNvSpPr txBox="1"/>
          <p:nvPr/>
        </p:nvSpPr>
        <p:spPr>
          <a:xfrm>
            <a:off x="3489750" y="4843674"/>
            <a:ext cx="2164500" cy="157200"/>
          </a:xfrm>
          <a:prstGeom prst="rect">
            <a:avLst/>
          </a:prstGeom>
          <a:noFill/>
          <a:ln>
            <a:noFill/>
          </a:ln>
        </p:spPr>
        <p:txBody>
          <a:bodyPr anchorCtr="0" anchor="t" bIns="79925" lIns="79925" spcFirstLastPara="1" rIns="79925" wrap="square" tIns="79925">
            <a:noAutofit/>
          </a:bodyPr>
          <a:lstStyle/>
          <a:p>
            <a:pPr indent="0" lvl="0" marL="0" rtl="0" algn="ctr">
              <a:spcBef>
                <a:spcPts val="0"/>
              </a:spcBef>
              <a:spcAft>
                <a:spcPts val="0"/>
              </a:spcAft>
              <a:buNone/>
            </a:pPr>
            <a:r>
              <a:rPr lang="en" sz="900">
                <a:solidFill>
                  <a:srgbClr val="666666"/>
                </a:solidFill>
                <a:latin typeface="Inter"/>
                <a:ea typeface="Inter"/>
                <a:cs typeface="Inter"/>
                <a:sym typeface="Inter"/>
              </a:rPr>
              <a:t>thinkingnation.org</a:t>
            </a:r>
            <a:endParaRPr sz="1200">
              <a:solidFill>
                <a:srgbClr val="666666"/>
              </a:solidFill>
              <a:latin typeface="Inter"/>
              <a:ea typeface="Inter"/>
              <a:cs typeface="Inter"/>
              <a:sym typeface="Inter"/>
            </a:endParaRPr>
          </a:p>
        </p:txBody>
      </p:sp>
      <p:graphicFrame>
        <p:nvGraphicFramePr>
          <p:cNvPr id="67" name="Google Shape;67;p14"/>
          <p:cNvGraphicFramePr/>
          <p:nvPr/>
        </p:nvGraphicFramePr>
        <p:xfrm>
          <a:off x="443989" y="459290"/>
          <a:ext cx="3000000" cy="3000000"/>
        </p:xfrm>
        <a:graphic>
          <a:graphicData uri="http://schemas.openxmlformats.org/drawingml/2006/table">
            <a:tbl>
              <a:tblPr>
                <a:noFill/>
                <a:tableStyleId>{DCD781EB-3C61-4F9E-867F-5E6A680087F2}</a:tableStyleId>
              </a:tblPr>
              <a:tblGrid>
                <a:gridCol w="1326150"/>
                <a:gridCol w="3349825"/>
                <a:gridCol w="3554950"/>
              </a:tblGrid>
              <a:tr h="439075">
                <a:tc>
                  <a:txBody>
                    <a:bodyPr/>
                    <a:lstStyle/>
                    <a:p>
                      <a:pPr indent="0" lvl="0" marL="0" rtl="0" algn="l">
                        <a:lnSpc>
                          <a:spcPct val="100000"/>
                        </a:lnSpc>
                        <a:spcBef>
                          <a:spcPts val="0"/>
                        </a:spcBef>
                        <a:spcAft>
                          <a:spcPts val="0"/>
                        </a:spcAft>
                        <a:buNone/>
                      </a:pPr>
                      <a:r>
                        <a:t/>
                      </a:r>
                      <a:endParaRPr sz="900">
                        <a:latin typeface="Inter"/>
                        <a:ea typeface="Inter"/>
                        <a:cs typeface="Inter"/>
                        <a:sym typeface="Inter"/>
                      </a:endParaRPr>
                    </a:p>
                  </a:txBody>
                  <a:tcPr marT="60500" marB="60500" marR="83125" marL="83125"/>
                </a:tc>
                <a:tc gridSpan="2">
                  <a:txBody>
                    <a:bodyPr/>
                    <a:lstStyle/>
                    <a:p>
                      <a:pPr indent="0" lvl="0" marL="0" rtl="0" algn="l">
                        <a:lnSpc>
                          <a:spcPct val="100000"/>
                        </a:lnSpc>
                        <a:spcBef>
                          <a:spcPts val="0"/>
                        </a:spcBef>
                        <a:spcAft>
                          <a:spcPts val="0"/>
                        </a:spcAft>
                        <a:buNone/>
                      </a:pPr>
                      <a:r>
                        <a:rPr lang="en" sz="900">
                          <a:solidFill>
                            <a:schemeClr val="dk1"/>
                          </a:solidFill>
                          <a:latin typeface="Inter"/>
                          <a:ea typeface="Inter"/>
                          <a:cs typeface="Inter"/>
                          <a:sym typeface="Inter"/>
                        </a:rPr>
                        <a:t>LESSON 4</a:t>
                      </a:r>
                      <a:r>
                        <a:rPr lang="en" sz="900">
                          <a:latin typeface="Inter"/>
                          <a:ea typeface="Inter"/>
                          <a:cs typeface="Inter"/>
                          <a:sym typeface="Inter"/>
                        </a:rPr>
                        <a:t>- Continued</a:t>
                      </a:r>
                      <a:endParaRPr sz="900">
                        <a:latin typeface="Inter"/>
                        <a:ea typeface="Inter"/>
                        <a:cs typeface="Inter"/>
                        <a:sym typeface="Inter"/>
                      </a:endParaRPr>
                    </a:p>
                  </a:txBody>
                  <a:tcPr marT="60500" marB="60500" marR="83125" marL="83125"/>
                </a:tc>
                <a:tc hMerge="1"/>
              </a:tr>
              <a:tr h="467400">
                <a:tc rowSpan="2">
                  <a:txBody>
                    <a:bodyPr/>
                    <a:lstStyle/>
                    <a:p>
                      <a:pPr indent="0" lvl="0" marL="0" rtl="0" algn="l">
                        <a:lnSpc>
                          <a:spcPct val="100000"/>
                        </a:lnSpc>
                        <a:spcBef>
                          <a:spcPts val="0"/>
                        </a:spcBef>
                        <a:spcAft>
                          <a:spcPts val="0"/>
                        </a:spcAft>
                        <a:buNone/>
                      </a:pPr>
                      <a:r>
                        <a:rPr b="1" lang="en" sz="900">
                          <a:solidFill>
                            <a:schemeClr val="dk1"/>
                          </a:solidFill>
                          <a:latin typeface="Inter"/>
                          <a:ea typeface="Inter"/>
                          <a:cs typeface="Inter"/>
                          <a:sym typeface="Inter"/>
                        </a:rPr>
                        <a:t>ACTIVITY 2-</a:t>
                      </a:r>
                      <a:endParaRPr b="1" sz="9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900">
                          <a:solidFill>
                            <a:schemeClr val="dk1"/>
                          </a:solidFill>
                          <a:latin typeface="Inter"/>
                          <a:ea typeface="Inter"/>
                          <a:cs typeface="Inter"/>
                          <a:sym typeface="Inter"/>
                        </a:rPr>
                        <a:t>PRACTICE</a:t>
                      </a:r>
                      <a:endParaRPr sz="900">
                        <a:solidFill>
                          <a:schemeClr val="dk1"/>
                        </a:solidFill>
                        <a:latin typeface="Inter"/>
                        <a:ea typeface="Inter"/>
                        <a:cs typeface="Inter"/>
                        <a:sym typeface="Inter"/>
                      </a:endParaRPr>
                    </a:p>
                  </a:txBody>
                  <a:tcPr marT="60500" marB="60500" marR="83125" marL="83125">
                    <a:lnB cap="flat" cmpd="sng" w="9525">
                      <a:solidFill>
                        <a:srgbClr val="9E9E9E"/>
                      </a:solidFill>
                      <a:prstDash val="solid"/>
                      <a:round/>
                      <a:headEnd len="sm" w="sm" type="none"/>
                      <a:tailEnd len="sm" w="sm" type="none"/>
                    </a:lnB>
                  </a:tcPr>
                </a:tc>
                <a:tc gridSpan="2">
                  <a:txBody>
                    <a:bodyPr/>
                    <a:lstStyle/>
                    <a:p>
                      <a:pPr indent="0" lvl="0" marL="0" rtl="0" algn="l">
                        <a:lnSpc>
                          <a:spcPct val="100000"/>
                        </a:lnSpc>
                        <a:spcBef>
                          <a:spcPts val="0"/>
                        </a:spcBef>
                        <a:spcAft>
                          <a:spcPts val="0"/>
                        </a:spcAft>
                        <a:buNone/>
                      </a:pPr>
                      <a:r>
                        <a:rPr lang="en" sz="800">
                          <a:solidFill>
                            <a:schemeClr val="dk1"/>
                          </a:solidFill>
                          <a:latin typeface="Inter"/>
                          <a:ea typeface="Inter"/>
                          <a:cs typeface="Inter"/>
                          <a:sym typeface="Inter"/>
                        </a:rPr>
                        <a:t>Do a quick introduction to the </a:t>
                      </a:r>
                      <a:r>
                        <a:rPr lang="en" sz="800">
                          <a:solidFill>
                            <a:schemeClr val="dk1"/>
                          </a:solidFill>
                          <a:latin typeface="Inter"/>
                          <a:ea typeface="Inter"/>
                          <a:cs typeface="Inter"/>
                          <a:sym typeface="Inter"/>
                        </a:rPr>
                        <a:t>motivations</a:t>
                      </a:r>
                      <a:r>
                        <a:rPr lang="en" sz="800">
                          <a:solidFill>
                            <a:schemeClr val="dk1"/>
                          </a:solidFill>
                          <a:latin typeface="Inter"/>
                          <a:ea typeface="Inter"/>
                          <a:cs typeface="Inter"/>
                          <a:sym typeface="Inter"/>
                        </a:rPr>
                        <a:t> for European Exploration using the PowerPoint. Then, students will read the secondary source by Nicky Huys entitled </a:t>
                      </a:r>
                      <a:r>
                        <a:rPr i="1" lang="en" sz="800">
                          <a:solidFill>
                            <a:schemeClr val="dk1"/>
                          </a:solidFill>
                          <a:latin typeface="Inter"/>
                          <a:ea typeface="Inter"/>
                          <a:cs typeface="Inter"/>
                          <a:sym typeface="Inter"/>
                        </a:rPr>
                        <a:t>History of European Exploration </a:t>
                      </a:r>
                      <a:r>
                        <a:rPr lang="en" sz="800">
                          <a:solidFill>
                            <a:schemeClr val="dk1"/>
                          </a:solidFill>
                          <a:latin typeface="Inter"/>
                          <a:ea typeface="Inter"/>
                          <a:cs typeface="Inter"/>
                          <a:sym typeface="Inter"/>
                        </a:rPr>
                        <a:t>and answer the questions to get them considering the main motivations behind European exploration.</a:t>
                      </a:r>
                      <a:endParaRPr sz="800">
                        <a:solidFill>
                          <a:schemeClr val="dk1"/>
                        </a:solidFill>
                        <a:latin typeface="Inter"/>
                        <a:ea typeface="Inter"/>
                        <a:cs typeface="Inter"/>
                        <a:sym typeface="Inter"/>
                      </a:endParaRPr>
                    </a:p>
                  </a:txBody>
                  <a:tcPr marT="60500" marB="60500" marR="83125" marL="83125"/>
                </a:tc>
                <a:tc hMerge="1"/>
              </a:tr>
              <a:tr h="703325">
                <a:tc vMerge="1"/>
                <a:tc>
                  <a:txBody>
                    <a:bodyPr/>
                    <a:lstStyle/>
                    <a:p>
                      <a:pPr indent="0" lvl="0" marL="0" rtl="0" algn="ctr">
                        <a:lnSpc>
                          <a:spcPct val="100000"/>
                        </a:lnSpc>
                        <a:spcBef>
                          <a:spcPts val="0"/>
                        </a:spcBef>
                        <a:spcAft>
                          <a:spcPts val="0"/>
                        </a:spcAft>
                        <a:buNone/>
                      </a:pPr>
                      <a:r>
                        <a:rPr lang="en" sz="800">
                          <a:solidFill>
                            <a:schemeClr val="dk1"/>
                          </a:solidFill>
                          <a:latin typeface="Inter"/>
                          <a:ea typeface="Inter"/>
                          <a:cs typeface="Inter"/>
                          <a:sym typeface="Inter"/>
                        </a:rPr>
                        <a:t>TEACHER ACTIONS</a:t>
                      </a:r>
                      <a:endParaRPr sz="800">
                        <a:solidFill>
                          <a:schemeClr val="dk1"/>
                        </a:solidFill>
                        <a:latin typeface="Inter"/>
                        <a:ea typeface="Inter"/>
                        <a:cs typeface="Inter"/>
                        <a:sym typeface="Inter"/>
                      </a:endParaRPr>
                    </a:p>
                    <a:p>
                      <a:pPr indent="-203200" lvl="0" marL="304800" rtl="0" algn="l">
                        <a:lnSpc>
                          <a:spcPct val="100000"/>
                        </a:lnSpc>
                        <a:spcBef>
                          <a:spcPts val="0"/>
                        </a:spcBef>
                        <a:spcAft>
                          <a:spcPts val="0"/>
                        </a:spcAft>
                        <a:buClr>
                          <a:schemeClr val="dk1"/>
                        </a:buClr>
                        <a:buSzPts val="800"/>
                        <a:buFont typeface="Inter"/>
                        <a:buAutoNum type="arabicPeriod"/>
                      </a:pPr>
                      <a:r>
                        <a:rPr lang="en" sz="800">
                          <a:solidFill>
                            <a:schemeClr val="dk1"/>
                          </a:solidFill>
                          <a:latin typeface="Inter"/>
                          <a:ea typeface="Inter"/>
                          <a:cs typeface="Inter"/>
                          <a:sym typeface="Inter"/>
                        </a:rPr>
                        <a:t>Go over the introduction slides about European Exploration in the PowerPoint.</a:t>
                      </a:r>
                      <a:endParaRPr sz="800">
                        <a:solidFill>
                          <a:schemeClr val="dk1"/>
                        </a:solidFill>
                        <a:latin typeface="Inter"/>
                        <a:ea typeface="Inter"/>
                        <a:cs typeface="Inter"/>
                        <a:sym typeface="Inter"/>
                      </a:endParaRPr>
                    </a:p>
                    <a:p>
                      <a:pPr indent="-203200" lvl="0" marL="304800" rtl="0" algn="l">
                        <a:lnSpc>
                          <a:spcPct val="100000"/>
                        </a:lnSpc>
                        <a:spcBef>
                          <a:spcPts val="0"/>
                        </a:spcBef>
                        <a:spcAft>
                          <a:spcPts val="0"/>
                        </a:spcAft>
                        <a:buClr>
                          <a:schemeClr val="dk1"/>
                        </a:buClr>
                        <a:buSzPts val="800"/>
                        <a:buFont typeface="Inter"/>
                        <a:buAutoNum type="arabicPeriod"/>
                      </a:pPr>
                      <a:r>
                        <a:rPr lang="en" sz="800">
                          <a:solidFill>
                            <a:schemeClr val="dk1"/>
                          </a:solidFill>
                          <a:latin typeface="Inter"/>
                          <a:ea typeface="Inter"/>
                          <a:cs typeface="Inter"/>
                          <a:sym typeface="Inter"/>
                        </a:rPr>
                        <a:t>Distribute the </a:t>
                      </a:r>
                      <a:r>
                        <a:rPr lang="en" sz="800" u="sng">
                          <a:solidFill>
                            <a:schemeClr val="hlink"/>
                          </a:solidFill>
                          <a:latin typeface="Inter"/>
                          <a:ea typeface="Inter"/>
                          <a:cs typeface="Inter"/>
                          <a:sym typeface="Inter"/>
                          <a:hlinkClick r:id="rId4"/>
                        </a:rPr>
                        <a:t>student handout</a:t>
                      </a:r>
                      <a:r>
                        <a:rPr lang="en" sz="800">
                          <a:solidFill>
                            <a:schemeClr val="dk1"/>
                          </a:solidFill>
                          <a:latin typeface="Inter"/>
                          <a:ea typeface="Inter"/>
                          <a:cs typeface="Inter"/>
                          <a:sym typeface="Inter"/>
                        </a:rPr>
                        <a:t> with the secondary source reading.</a:t>
                      </a:r>
                      <a:endParaRPr sz="800">
                        <a:solidFill>
                          <a:schemeClr val="dk1"/>
                        </a:solidFill>
                        <a:latin typeface="Inter"/>
                        <a:ea typeface="Inter"/>
                        <a:cs typeface="Inter"/>
                        <a:sym typeface="Inter"/>
                      </a:endParaRPr>
                    </a:p>
                    <a:p>
                      <a:pPr indent="-203200" lvl="0" marL="304800" rtl="0" algn="l">
                        <a:lnSpc>
                          <a:spcPct val="100000"/>
                        </a:lnSpc>
                        <a:spcBef>
                          <a:spcPts val="0"/>
                        </a:spcBef>
                        <a:spcAft>
                          <a:spcPts val="0"/>
                        </a:spcAft>
                        <a:buClr>
                          <a:schemeClr val="dk1"/>
                        </a:buClr>
                        <a:buSzPts val="800"/>
                        <a:buFont typeface="Inter"/>
                        <a:buAutoNum type="arabicPeriod"/>
                      </a:pPr>
                      <a:r>
                        <a:rPr lang="en" sz="800">
                          <a:solidFill>
                            <a:schemeClr val="dk1"/>
                          </a:solidFill>
                          <a:latin typeface="Inter"/>
                          <a:ea typeface="Inter"/>
                          <a:cs typeface="Inter"/>
                          <a:sym typeface="Inter"/>
                        </a:rPr>
                        <a:t>Monitor student work and answer questions as needed.</a:t>
                      </a:r>
                      <a:endParaRPr sz="800">
                        <a:solidFill>
                          <a:schemeClr val="dk1"/>
                        </a:solidFill>
                        <a:latin typeface="Inter"/>
                        <a:ea typeface="Inter"/>
                        <a:cs typeface="Inter"/>
                        <a:sym typeface="Inter"/>
                      </a:endParaRPr>
                    </a:p>
                  </a:txBody>
                  <a:tcPr marT="60500" marB="60500" marR="83125" marL="83125">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800">
                          <a:solidFill>
                            <a:schemeClr val="dk1"/>
                          </a:solidFill>
                          <a:latin typeface="Inter"/>
                          <a:ea typeface="Inter"/>
                          <a:cs typeface="Inter"/>
                          <a:sym typeface="Inter"/>
                        </a:rPr>
                        <a:t>STUDENT ACTIONS</a:t>
                      </a:r>
                      <a:endParaRPr sz="800">
                        <a:solidFill>
                          <a:schemeClr val="dk1"/>
                        </a:solidFill>
                        <a:latin typeface="Inter"/>
                        <a:ea typeface="Inter"/>
                        <a:cs typeface="Inter"/>
                        <a:sym typeface="Inter"/>
                      </a:endParaRPr>
                    </a:p>
                    <a:p>
                      <a:pPr indent="-203200" lvl="0" marL="304800" rtl="0" algn="l">
                        <a:lnSpc>
                          <a:spcPct val="100000"/>
                        </a:lnSpc>
                        <a:spcBef>
                          <a:spcPts val="0"/>
                        </a:spcBef>
                        <a:spcAft>
                          <a:spcPts val="0"/>
                        </a:spcAft>
                        <a:buClr>
                          <a:schemeClr val="dk1"/>
                        </a:buClr>
                        <a:buSzPts val="800"/>
                        <a:buFont typeface="Inter"/>
                        <a:buAutoNum type="arabicPeriod"/>
                      </a:pPr>
                      <a:r>
                        <a:rPr lang="en" sz="800">
                          <a:solidFill>
                            <a:schemeClr val="dk1"/>
                          </a:solidFill>
                          <a:latin typeface="Inter"/>
                          <a:ea typeface="Inter"/>
                          <a:cs typeface="Inter"/>
                          <a:sym typeface="Inter"/>
                        </a:rPr>
                        <a:t>Read the secondary source by Nicky Huys.</a:t>
                      </a:r>
                      <a:endParaRPr sz="800">
                        <a:solidFill>
                          <a:schemeClr val="dk1"/>
                        </a:solidFill>
                        <a:latin typeface="Inter"/>
                        <a:ea typeface="Inter"/>
                        <a:cs typeface="Inter"/>
                        <a:sym typeface="Inter"/>
                      </a:endParaRPr>
                    </a:p>
                    <a:p>
                      <a:pPr indent="-203200" lvl="0" marL="304800" rtl="0" algn="l">
                        <a:lnSpc>
                          <a:spcPct val="100000"/>
                        </a:lnSpc>
                        <a:spcBef>
                          <a:spcPts val="0"/>
                        </a:spcBef>
                        <a:spcAft>
                          <a:spcPts val="0"/>
                        </a:spcAft>
                        <a:buClr>
                          <a:schemeClr val="dk1"/>
                        </a:buClr>
                        <a:buSzPts val="800"/>
                        <a:buFont typeface="Inter"/>
                        <a:buAutoNum type="arabicPeriod"/>
                      </a:pPr>
                      <a:r>
                        <a:rPr lang="en" sz="800">
                          <a:solidFill>
                            <a:schemeClr val="dk1"/>
                          </a:solidFill>
                          <a:latin typeface="Inter"/>
                          <a:ea typeface="Inter"/>
                          <a:cs typeface="Inter"/>
                          <a:sym typeface="Inter"/>
                        </a:rPr>
                        <a:t>Answer the questions about the secondary source.</a:t>
                      </a:r>
                      <a:endParaRPr sz="800">
                        <a:solidFill>
                          <a:schemeClr val="dk1"/>
                        </a:solidFill>
                        <a:latin typeface="Inter"/>
                        <a:ea typeface="Inter"/>
                        <a:cs typeface="Inter"/>
                        <a:sym typeface="Inter"/>
                      </a:endParaRPr>
                    </a:p>
                  </a:txBody>
                  <a:tcPr marT="60500" marB="60500" marR="83125" marL="83125">
                    <a:lnB cap="flat" cmpd="sng" w="9525">
                      <a:solidFill>
                        <a:srgbClr val="9E9E9E"/>
                      </a:solidFill>
                      <a:prstDash val="solid"/>
                      <a:round/>
                      <a:headEnd len="sm" w="sm" type="none"/>
                      <a:tailEnd len="sm" w="sm" type="none"/>
                    </a:lnB>
                  </a:tcPr>
                </a:tc>
              </a:tr>
              <a:tr h="502650">
                <a:tc rowSpan="2">
                  <a:txBody>
                    <a:bodyPr/>
                    <a:lstStyle/>
                    <a:p>
                      <a:pPr indent="0" lvl="0" marL="0" rtl="0" algn="l">
                        <a:lnSpc>
                          <a:spcPct val="100000"/>
                        </a:lnSpc>
                        <a:spcBef>
                          <a:spcPts val="0"/>
                        </a:spcBef>
                        <a:spcAft>
                          <a:spcPts val="0"/>
                        </a:spcAft>
                        <a:buNone/>
                      </a:pPr>
                      <a:r>
                        <a:rPr b="1" lang="en" sz="900">
                          <a:solidFill>
                            <a:schemeClr val="dk1"/>
                          </a:solidFill>
                          <a:latin typeface="Inter"/>
                          <a:ea typeface="Inter"/>
                          <a:cs typeface="Inter"/>
                          <a:sym typeface="Inter"/>
                        </a:rPr>
                        <a:t>ACTIVITY 3-</a:t>
                      </a:r>
                      <a:endParaRPr b="1" sz="9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900">
                          <a:solidFill>
                            <a:schemeClr val="dk1"/>
                          </a:solidFill>
                          <a:latin typeface="Inter"/>
                          <a:ea typeface="Inter"/>
                          <a:cs typeface="Inter"/>
                          <a:sym typeface="Inter"/>
                        </a:rPr>
                        <a:t>EXHIBIT</a:t>
                      </a:r>
                      <a:endParaRPr b="1" sz="9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lnSpc>
                          <a:spcPct val="100000"/>
                        </a:lnSpc>
                        <a:spcBef>
                          <a:spcPts val="0"/>
                        </a:spcBef>
                        <a:spcAft>
                          <a:spcPts val="0"/>
                        </a:spcAft>
                        <a:buNone/>
                      </a:pPr>
                      <a:r>
                        <a:rPr lang="en" sz="800">
                          <a:solidFill>
                            <a:schemeClr val="dk1"/>
                          </a:solidFill>
                          <a:latin typeface="Inter"/>
                          <a:ea typeface="Inter"/>
                          <a:cs typeface="Inter"/>
                          <a:sym typeface="Inter"/>
                        </a:rPr>
                        <a:t>Students will be assigned one European state to research in relation to their exploration. They will then design an advertisement that </a:t>
                      </a:r>
                      <a:r>
                        <a:rPr lang="en" sz="800">
                          <a:solidFill>
                            <a:schemeClr val="dk1"/>
                          </a:solidFill>
                          <a:latin typeface="Inter"/>
                          <a:ea typeface="Inter"/>
                          <a:cs typeface="Inter"/>
                          <a:sym typeface="Inter"/>
                        </a:rPr>
                        <a:t>focuses</a:t>
                      </a:r>
                      <a:r>
                        <a:rPr lang="en" sz="800">
                          <a:solidFill>
                            <a:schemeClr val="dk1"/>
                          </a:solidFill>
                          <a:latin typeface="Inter"/>
                          <a:ea typeface="Inter"/>
                          <a:cs typeface="Inter"/>
                          <a:sym typeface="Inter"/>
                        </a:rPr>
                        <a:t> on the main motivations of exploration as if they are convincing explorers to travel and find new land.</a:t>
                      </a:r>
                      <a:endParaRPr sz="8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785025">
                <a:tc vMerge="1"/>
                <a:tc>
                  <a:txBody>
                    <a:bodyPr/>
                    <a:lstStyle/>
                    <a:p>
                      <a:pPr indent="0" lvl="0" marL="0" rtl="0" algn="ctr">
                        <a:lnSpc>
                          <a:spcPct val="100000"/>
                        </a:lnSpc>
                        <a:spcBef>
                          <a:spcPts val="0"/>
                        </a:spcBef>
                        <a:spcAft>
                          <a:spcPts val="0"/>
                        </a:spcAft>
                        <a:buNone/>
                      </a:pPr>
                      <a:r>
                        <a:rPr lang="en" sz="800">
                          <a:solidFill>
                            <a:schemeClr val="dk1"/>
                          </a:solidFill>
                          <a:latin typeface="Inter"/>
                          <a:ea typeface="Inter"/>
                          <a:cs typeface="Inter"/>
                          <a:sym typeface="Inter"/>
                        </a:rPr>
                        <a:t>TEACHER ACTIONS</a:t>
                      </a:r>
                      <a:endParaRPr sz="800">
                        <a:solidFill>
                          <a:schemeClr val="dk1"/>
                        </a:solidFill>
                        <a:latin typeface="Inter"/>
                        <a:ea typeface="Inter"/>
                        <a:cs typeface="Inter"/>
                        <a:sym typeface="Inter"/>
                      </a:endParaRPr>
                    </a:p>
                    <a:p>
                      <a:pPr indent="-203200" lvl="0" marL="304800" rtl="0" algn="l">
                        <a:lnSpc>
                          <a:spcPct val="100000"/>
                        </a:lnSpc>
                        <a:spcBef>
                          <a:spcPts val="0"/>
                        </a:spcBef>
                        <a:spcAft>
                          <a:spcPts val="0"/>
                        </a:spcAft>
                        <a:buClr>
                          <a:schemeClr val="dk1"/>
                        </a:buClr>
                        <a:buSzPts val="800"/>
                        <a:buFont typeface="Inter"/>
                        <a:buAutoNum type="arabicPeriod"/>
                      </a:pPr>
                      <a:r>
                        <a:rPr lang="en" sz="800">
                          <a:solidFill>
                            <a:schemeClr val="dk1"/>
                          </a:solidFill>
                          <a:latin typeface="Inter"/>
                          <a:ea typeface="Inter"/>
                          <a:cs typeface="Inter"/>
                          <a:sym typeface="Inter"/>
                        </a:rPr>
                        <a:t>Break students up into pairs or small groups.</a:t>
                      </a:r>
                      <a:endParaRPr sz="800">
                        <a:solidFill>
                          <a:schemeClr val="dk1"/>
                        </a:solidFill>
                        <a:latin typeface="Inter"/>
                        <a:ea typeface="Inter"/>
                        <a:cs typeface="Inter"/>
                        <a:sym typeface="Inter"/>
                      </a:endParaRPr>
                    </a:p>
                    <a:p>
                      <a:pPr indent="-203200" lvl="0" marL="304800" rtl="0" algn="l">
                        <a:lnSpc>
                          <a:spcPct val="100000"/>
                        </a:lnSpc>
                        <a:spcBef>
                          <a:spcPts val="0"/>
                        </a:spcBef>
                        <a:spcAft>
                          <a:spcPts val="0"/>
                        </a:spcAft>
                        <a:buClr>
                          <a:schemeClr val="dk1"/>
                        </a:buClr>
                        <a:buSzPts val="800"/>
                        <a:buFont typeface="Inter"/>
                        <a:buAutoNum type="arabicPeriod"/>
                      </a:pPr>
                      <a:r>
                        <a:rPr lang="en" sz="800">
                          <a:solidFill>
                            <a:schemeClr val="dk1"/>
                          </a:solidFill>
                          <a:latin typeface="Inter"/>
                          <a:ea typeface="Inter"/>
                          <a:cs typeface="Inter"/>
                          <a:sym typeface="Inter"/>
                        </a:rPr>
                        <a:t>Distribute the </a:t>
                      </a:r>
                      <a:r>
                        <a:rPr lang="en" sz="800" u="sng">
                          <a:solidFill>
                            <a:schemeClr val="hlink"/>
                          </a:solidFill>
                          <a:latin typeface="Inter"/>
                          <a:ea typeface="Inter"/>
                          <a:cs typeface="Inter"/>
                          <a:sym typeface="Inter"/>
                          <a:hlinkClick r:id="rId5"/>
                        </a:rPr>
                        <a:t>Exploration Advertisement Student Worksheet</a:t>
                      </a:r>
                      <a:r>
                        <a:rPr lang="en" sz="800">
                          <a:solidFill>
                            <a:schemeClr val="dk1"/>
                          </a:solidFill>
                          <a:latin typeface="Inter"/>
                          <a:ea typeface="Inter"/>
                          <a:cs typeface="Inter"/>
                          <a:sym typeface="Inter"/>
                        </a:rPr>
                        <a:t>.</a:t>
                      </a:r>
                      <a:endParaRPr sz="800">
                        <a:solidFill>
                          <a:schemeClr val="dk1"/>
                        </a:solidFill>
                        <a:latin typeface="Inter"/>
                        <a:ea typeface="Inter"/>
                        <a:cs typeface="Inter"/>
                        <a:sym typeface="Inter"/>
                      </a:endParaRPr>
                    </a:p>
                    <a:p>
                      <a:pPr indent="-203200" lvl="0" marL="304800" rtl="0" algn="l">
                        <a:lnSpc>
                          <a:spcPct val="100000"/>
                        </a:lnSpc>
                        <a:spcBef>
                          <a:spcPts val="0"/>
                        </a:spcBef>
                        <a:spcAft>
                          <a:spcPts val="0"/>
                        </a:spcAft>
                        <a:buClr>
                          <a:schemeClr val="dk1"/>
                        </a:buClr>
                        <a:buSzPts val="800"/>
                        <a:buFont typeface="Inter"/>
                        <a:buAutoNum type="arabicPeriod"/>
                      </a:pPr>
                      <a:r>
                        <a:rPr lang="en" sz="800">
                          <a:solidFill>
                            <a:schemeClr val="dk1"/>
                          </a:solidFill>
                          <a:latin typeface="Inter"/>
                          <a:ea typeface="Inter"/>
                          <a:cs typeface="Inter"/>
                          <a:sym typeface="Inter"/>
                        </a:rPr>
                        <a:t>Assign each pair/group one of the four European Empires to research. Students should do their research and answer the research questions before they start their advertisement.</a:t>
                      </a:r>
                      <a:endParaRPr sz="800">
                        <a:solidFill>
                          <a:schemeClr val="dk1"/>
                        </a:solidFill>
                        <a:latin typeface="Inter"/>
                        <a:ea typeface="Inter"/>
                        <a:cs typeface="Inter"/>
                        <a:sym typeface="Inter"/>
                      </a:endParaRPr>
                    </a:p>
                    <a:p>
                      <a:pPr indent="-203200" lvl="0" marL="304800" rtl="0" algn="l">
                        <a:lnSpc>
                          <a:spcPct val="100000"/>
                        </a:lnSpc>
                        <a:spcBef>
                          <a:spcPts val="0"/>
                        </a:spcBef>
                        <a:spcAft>
                          <a:spcPts val="0"/>
                        </a:spcAft>
                        <a:buClr>
                          <a:schemeClr val="dk1"/>
                        </a:buClr>
                        <a:buSzPts val="800"/>
                        <a:buFont typeface="Inter"/>
                        <a:buAutoNum type="arabicPeriod"/>
                      </a:pPr>
                      <a:r>
                        <a:rPr lang="en" sz="800">
                          <a:solidFill>
                            <a:schemeClr val="dk1"/>
                          </a:solidFill>
                          <a:latin typeface="Inter"/>
                          <a:ea typeface="Inter"/>
                          <a:cs typeface="Inter"/>
                          <a:sym typeface="Inter"/>
                        </a:rPr>
                        <a:t>Once students have done their research, they will work on their advertisement. They must include everything on the instructions sheet of the student worksheet. They can create their advertisement on a digital platform such as Canva or PowerPoint, or do it on paper.</a:t>
                      </a:r>
                      <a:endParaRPr sz="800">
                        <a:solidFill>
                          <a:schemeClr val="dk1"/>
                        </a:solidFill>
                        <a:latin typeface="Inter"/>
                        <a:ea typeface="Inter"/>
                        <a:cs typeface="Inter"/>
                        <a:sym typeface="Inter"/>
                      </a:endParaRPr>
                    </a:p>
                    <a:p>
                      <a:pPr indent="-203200" lvl="0" marL="304800" rtl="0" algn="l">
                        <a:lnSpc>
                          <a:spcPct val="100000"/>
                        </a:lnSpc>
                        <a:spcBef>
                          <a:spcPts val="0"/>
                        </a:spcBef>
                        <a:spcAft>
                          <a:spcPts val="0"/>
                        </a:spcAft>
                        <a:buClr>
                          <a:schemeClr val="dk1"/>
                        </a:buClr>
                        <a:buSzPts val="800"/>
                        <a:buFont typeface="Inter"/>
                        <a:buAutoNum type="arabicPeriod"/>
                      </a:pPr>
                      <a:r>
                        <a:rPr lang="en" sz="800">
                          <a:solidFill>
                            <a:schemeClr val="dk1"/>
                          </a:solidFill>
                          <a:latin typeface="Inter"/>
                          <a:ea typeface="Inter"/>
                          <a:cs typeface="Inter"/>
                          <a:sym typeface="Inter"/>
                        </a:rPr>
                        <a:t>Monitor student work and answer questions as needed.</a:t>
                      </a:r>
                      <a:endParaRPr sz="8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800">
                          <a:solidFill>
                            <a:schemeClr val="dk1"/>
                          </a:solidFill>
                          <a:latin typeface="Inter"/>
                          <a:ea typeface="Inter"/>
                          <a:cs typeface="Inter"/>
                          <a:sym typeface="Inter"/>
                        </a:rPr>
                        <a:t>STUDENT ACTIONS</a:t>
                      </a:r>
                      <a:endParaRPr sz="800">
                        <a:solidFill>
                          <a:schemeClr val="dk1"/>
                        </a:solidFill>
                        <a:latin typeface="Inter"/>
                        <a:ea typeface="Inter"/>
                        <a:cs typeface="Inter"/>
                        <a:sym typeface="Inter"/>
                      </a:endParaRPr>
                    </a:p>
                    <a:p>
                      <a:pPr indent="-203200" lvl="0" marL="304800" rtl="0" algn="l">
                        <a:lnSpc>
                          <a:spcPct val="100000"/>
                        </a:lnSpc>
                        <a:spcBef>
                          <a:spcPts val="0"/>
                        </a:spcBef>
                        <a:spcAft>
                          <a:spcPts val="0"/>
                        </a:spcAft>
                        <a:buClr>
                          <a:schemeClr val="dk1"/>
                        </a:buClr>
                        <a:buSzPts val="800"/>
                        <a:buFont typeface="Inter"/>
                        <a:buAutoNum type="arabicPeriod"/>
                      </a:pPr>
                      <a:r>
                        <a:rPr lang="en" sz="800">
                          <a:solidFill>
                            <a:schemeClr val="dk1"/>
                          </a:solidFill>
                          <a:latin typeface="Inter"/>
                          <a:ea typeface="Inter"/>
                          <a:cs typeface="Inter"/>
                          <a:sym typeface="Inter"/>
                        </a:rPr>
                        <a:t>Work with your partner/small group to research your assigned European Empire.</a:t>
                      </a:r>
                      <a:endParaRPr sz="800">
                        <a:solidFill>
                          <a:schemeClr val="dk1"/>
                        </a:solidFill>
                        <a:latin typeface="Inter"/>
                        <a:ea typeface="Inter"/>
                        <a:cs typeface="Inter"/>
                        <a:sym typeface="Inter"/>
                      </a:endParaRPr>
                    </a:p>
                    <a:p>
                      <a:pPr indent="-203200" lvl="0" marL="304800" rtl="0" algn="l">
                        <a:lnSpc>
                          <a:spcPct val="100000"/>
                        </a:lnSpc>
                        <a:spcBef>
                          <a:spcPts val="0"/>
                        </a:spcBef>
                        <a:spcAft>
                          <a:spcPts val="0"/>
                        </a:spcAft>
                        <a:buClr>
                          <a:schemeClr val="dk1"/>
                        </a:buClr>
                        <a:buSzPts val="800"/>
                        <a:buFont typeface="Inter"/>
                        <a:buAutoNum type="arabicPeriod"/>
                      </a:pPr>
                      <a:r>
                        <a:rPr lang="en" sz="800">
                          <a:solidFill>
                            <a:schemeClr val="dk1"/>
                          </a:solidFill>
                          <a:latin typeface="Inter"/>
                          <a:ea typeface="Inter"/>
                          <a:cs typeface="Inter"/>
                          <a:sym typeface="Inter"/>
                        </a:rPr>
                        <a:t>Answer the research </a:t>
                      </a:r>
                      <a:r>
                        <a:rPr lang="en" sz="800">
                          <a:solidFill>
                            <a:schemeClr val="dk1"/>
                          </a:solidFill>
                          <a:latin typeface="Inter"/>
                          <a:ea typeface="Inter"/>
                          <a:cs typeface="Inter"/>
                          <a:sym typeface="Inter"/>
                        </a:rPr>
                        <a:t>questions</a:t>
                      </a:r>
                      <a:r>
                        <a:rPr lang="en" sz="800">
                          <a:solidFill>
                            <a:schemeClr val="dk1"/>
                          </a:solidFill>
                          <a:latin typeface="Inter"/>
                          <a:ea typeface="Inter"/>
                          <a:cs typeface="Inter"/>
                          <a:sym typeface="Inter"/>
                        </a:rPr>
                        <a:t>.</a:t>
                      </a:r>
                      <a:endParaRPr sz="800">
                        <a:solidFill>
                          <a:schemeClr val="dk1"/>
                        </a:solidFill>
                        <a:latin typeface="Inter"/>
                        <a:ea typeface="Inter"/>
                        <a:cs typeface="Inter"/>
                        <a:sym typeface="Inter"/>
                      </a:endParaRPr>
                    </a:p>
                    <a:p>
                      <a:pPr indent="-203200" lvl="0" marL="304800" rtl="0" algn="l">
                        <a:lnSpc>
                          <a:spcPct val="100000"/>
                        </a:lnSpc>
                        <a:spcBef>
                          <a:spcPts val="0"/>
                        </a:spcBef>
                        <a:spcAft>
                          <a:spcPts val="0"/>
                        </a:spcAft>
                        <a:buClr>
                          <a:schemeClr val="dk1"/>
                        </a:buClr>
                        <a:buSzPts val="800"/>
                        <a:buFont typeface="Inter"/>
                        <a:buAutoNum type="arabicPeriod"/>
                      </a:pPr>
                      <a:r>
                        <a:rPr lang="en" sz="800">
                          <a:solidFill>
                            <a:schemeClr val="dk1"/>
                          </a:solidFill>
                          <a:latin typeface="Inter"/>
                          <a:ea typeface="Inter"/>
                          <a:cs typeface="Inter"/>
                          <a:sym typeface="Inter"/>
                        </a:rPr>
                        <a:t>Create an advertisement for European exploration seeking explorers from your assigned empire.</a:t>
                      </a:r>
                      <a:endParaRPr sz="8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68" name="Google Shape;68;p14"/>
          <p:cNvSpPr txBox="1"/>
          <p:nvPr/>
        </p:nvSpPr>
        <p:spPr>
          <a:xfrm>
            <a:off x="-12545" y="0"/>
            <a:ext cx="9156600" cy="325500"/>
          </a:xfrm>
          <a:prstGeom prst="rect">
            <a:avLst/>
          </a:prstGeom>
          <a:solidFill>
            <a:srgbClr val="38E0A4"/>
          </a:solidFill>
          <a:ln>
            <a:noFill/>
          </a:ln>
        </p:spPr>
        <p:txBody>
          <a:bodyPr anchorCtr="0" anchor="ctr" bIns="79925" lIns="79925" spcFirstLastPara="1" rIns="79925" wrap="square" tIns="79925">
            <a:noAutofit/>
          </a:bodyPr>
          <a:lstStyle/>
          <a:p>
            <a:pPr indent="0" lvl="0" marL="0" rtl="0" algn="ctr">
              <a:spcBef>
                <a:spcPts val="0"/>
              </a:spcBef>
              <a:spcAft>
                <a:spcPts val="0"/>
              </a:spcAft>
              <a:buClr>
                <a:schemeClr val="dk1"/>
              </a:buClr>
              <a:buSzPts val="900"/>
              <a:buFont typeface="Arial"/>
              <a:buNone/>
            </a:pPr>
            <a:r>
              <a:rPr lang="en" sz="1500">
                <a:solidFill>
                  <a:schemeClr val="dk1"/>
                </a:solidFill>
                <a:latin typeface="Plus Jakarta Sans Medium"/>
                <a:ea typeface="Plus Jakarta Sans Medium"/>
                <a:cs typeface="Plus Jakarta Sans Medium"/>
                <a:sym typeface="Plus Jakarta Sans Medium"/>
              </a:rPr>
              <a:t>European Colonization</a:t>
            </a:r>
            <a:r>
              <a:rPr lang="en" sz="1500">
                <a:solidFill>
                  <a:schemeClr val="dk1"/>
                </a:solidFill>
                <a:latin typeface="Plus Jakarta Sans Medium"/>
                <a:ea typeface="Plus Jakarta Sans Medium"/>
                <a:cs typeface="Plus Jakarta Sans Medium"/>
                <a:sym typeface="Plus Jakarta Sans Medium"/>
              </a:rPr>
              <a:t>: Daily Lesson Plan (120 Minutes)</a:t>
            </a:r>
            <a:endParaRPr sz="1500">
              <a:solidFill>
                <a:srgbClr val="000000"/>
              </a:solidFill>
              <a:latin typeface="Plus Jakarta Sans Medium"/>
              <a:ea typeface="Plus Jakarta Sans Medium"/>
              <a:cs typeface="Plus Jakarta Sans Medium"/>
              <a:sym typeface="Plus Jakarta Sans Medium"/>
            </a:endParaRPr>
          </a:p>
        </p:txBody>
      </p:sp>
      <p:pic>
        <p:nvPicPr>
          <p:cNvPr id="69" name="Google Shape;69;p14"/>
          <p:cNvPicPr preferRelativeResize="0"/>
          <p:nvPr/>
        </p:nvPicPr>
        <p:blipFill>
          <a:blip r:embed="rId6">
            <a:alphaModFix/>
          </a:blip>
          <a:stretch>
            <a:fillRect/>
          </a:stretch>
        </p:blipFill>
        <p:spPr>
          <a:xfrm>
            <a:off x="254438" y="59062"/>
            <a:ext cx="540273" cy="224036"/>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3" name="Shape 73"/>
        <p:cNvGrpSpPr/>
        <p:nvPr/>
      </p:nvGrpSpPr>
      <p:grpSpPr>
        <a:xfrm>
          <a:off x="0" y="0"/>
          <a:ext cx="0" cy="0"/>
          <a:chOff x="0" y="0"/>
          <a:chExt cx="0" cy="0"/>
        </a:xfrm>
      </p:grpSpPr>
      <p:pic>
        <p:nvPicPr>
          <p:cNvPr id="74" name="Google Shape;74;p15"/>
          <p:cNvPicPr preferRelativeResize="0"/>
          <p:nvPr/>
        </p:nvPicPr>
        <p:blipFill>
          <a:blip r:embed="rId3">
            <a:alphaModFix/>
          </a:blip>
          <a:stretch>
            <a:fillRect/>
          </a:stretch>
        </p:blipFill>
        <p:spPr>
          <a:xfrm>
            <a:off x="448875" y="4780366"/>
            <a:ext cx="220487" cy="220487"/>
          </a:xfrm>
          <a:prstGeom prst="rect">
            <a:avLst/>
          </a:prstGeom>
          <a:noFill/>
          <a:ln>
            <a:noFill/>
          </a:ln>
        </p:spPr>
      </p:pic>
      <p:sp>
        <p:nvSpPr>
          <p:cNvPr id="75" name="Google Shape;75;p15"/>
          <p:cNvSpPr txBox="1"/>
          <p:nvPr/>
        </p:nvSpPr>
        <p:spPr>
          <a:xfrm>
            <a:off x="6510313" y="4843674"/>
            <a:ext cx="2164500" cy="157200"/>
          </a:xfrm>
          <a:prstGeom prst="rect">
            <a:avLst/>
          </a:prstGeom>
          <a:noFill/>
          <a:ln>
            <a:noFill/>
          </a:ln>
        </p:spPr>
        <p:txBody>
          <a:bodyPr anchorCtr="0" anchor="t" bIns="79925" lIns="79925" spcFirstLastPara="1" rIns="79925" wrap="square" tIns="79925">
            <a:noAutofit/>
          </a:bodyPr>
          <a:lstStyle/>
          <a:p>
            <a:pPr indent="0" lvl="0" marL="0" rtl="0" algn="r">
              <a:spcBef>
                <a:spcPts val="0"/>
              </a:spcBef>
              <a:spcAft>
                <a:spcPts val="0"/>
              </a:spcAft>
              <a:buNone/>
            </a:pPr>
            <a:r>
              <a:rPr lang="en" sz="900">
                <a:solidFill>
                  <a:srgbClr val="666666"/>
                </a:solidFill>
                <a:latin typeface="Inter"/>
                <a:ea typeface="Inter"/>
                <a:cs typeface="Inter"/>
                <a:sym typeface="Inter"/>
              </a:rPr>
              <a:t> ©2025 Thinking Nation</a:t>
            </a:r>
            <a:endParaRPr sz="900">
              <a:solidFill>
                <a:srgbClr val="666666"/>
              </a:solidFill>
              <a:latin typeface="Inter"/>
              <a:ea typeface="Inter"/>
              <a:cs typeface="Inter"/>
              <a:sym typeface="Inter"/>
            </a:endParaRPr>
          </a:p>
          <a:p>
            <a:pPr indent="0" lvl="0" marL="0" rtl="0" algn="l">
              <a:spcBef>
                <a:spcPts val="0"/>
              </a:spcBef>
              <a:spcAft>
                <a:spcPts val="0"/>
              </a:spcAft>
              <a:buNone/>
            </a:pPr>
            <a:r>
              <a:t/>
            </a:r>
            <a:endParaRPr sz="1200">
              <a:solidFill>
                <a:srgbClr val="666666"/>
              </a:solidFill>
              <a:latin typeface="Inter"/>
              <a:ea typeface="Inter"/>
              <a:cs typeface="Inter"/>
              <a:sym typeface="Inter"/>
            </a:endParaRPr>
          </a:p>
        </p:txBody>
      </p:sp>
      <p:sp>
        <p:nvSpPr>
          <p:cNvPr id="76" name="Google Shape;76;p15"/>
          <p:cNvSpPr txBox="1"/>
          <p:nvPr/>
        </p:nvSpPr>
        <p:spPr>
          <a:xfrm>
            <a:off x="3489750" y="4843674"/>
            <a:ext cx="2164500" cy="157200"/>
          </a:xfrm>
          <a:prstGeom prst="rect">
            <a:avLst/>
          </a:prstGeom>
          <a:noFill/>
          <a:ln>
            <a:noFill/>
          </a:ln>
        </p:spPr>
        <p:txBody>
          <a:bodyPr anchorCtr="0" anchor="t" bIns="79925" lIns="79925" spcFirstLastPara="1" rIns="79925" wrap="square" tIns="79925">
            <a:noAutofit/>
          </a:bodyPr>
          <a:lstStyle/>
          <a:p>
            <a:pPr indent="0" lvl="0" marL="0" rtl="0" algn="ctr">
              <a:spcBef>
                <a:spcPts val="0"/>
              </a:spcBef>
              <a:spcAft>
                <a:spcPts val="0"/>
              </a:spcAft>
              <a:buNone/>
            </a:pPr>
            <a:r>
              <a:rPr lang="en" sz="900">
                <a:solidFill>
                  <a:srgbClr val="666666"/>
                </a:solidFill>
                <a:latin typeface="Inter"/>
                <a:ea typeface="Inter"/>
                <a:cs typeface="Inter"/>
                <a:sym typeface="Inter"/>
              </a:rPr>
              <a:t>thinkingnation.org</a:t>
            </a:r>
            <a:endParaRPr sz="1200">
              <a:solidFill>
                <a:srgbClr val="666666"/>
              </a:solidFill>
              <a:latin typeface="Inter"/>
              <a:ea typeface="Inter"/>
              <a:cs typeface="Inter"/>
              <a:sym typeface="Inter"/>
            </a:endParaRPr>
          </a:p>
        </p:txBody>
      </p:sp>
      <p:graphicFrame>
        <p:nvGraphicFramePr>
          <p:cNvPr id="77" name="Google Shape;77;p15"/>
          <p:cNvGraphicFramePr/>
          <p:nvPr/>
        </p:nvGraphicFramePr>
        <p:xfrm>
          <a:off x="443989" y="459290"/>
          <a:ext cx="3000000" cy="3000000"/>
        </p:xfrm>
        <a:graphic>
          <a:graphicData uri="http://schemas.openxmlformats.org/drawingml/2006/table">
            <a:tbl>
              <a:tblPr>
                <a:noFill/>
                <a:tableStyleId>{DCD781EB-3C61-4F9E-867F-5E6A680087F2}</a:tableStyleId>
              </a:tblPr>
              <a:tblGrid>
                <a:gridCol w="1326150"/>
                <a:gridCol w="3349825"/>
                <a:gridCol w="3554950"/>
              </a:tblGrid>
              <a:tr h="439075">
                <a:tc>
                  <a:txBody>
                    <a:bodyPr/>
                    <a:lstStyle/>
                    <a:p>
                      <a:pPr indent="0" lvl="0" marL="0" rtl="0" algn="l">
                        <a:lnSpc>
                          <a:spcPct val="100000"/>
                        </a:lnSpc>
                        <a:spcBef>
                          <a:spcPts val="0"/>
                        </a:spcBef>
                        <a:spcAft>
                          <a:spcPts val="0"/>
                        </a:spcAft>
                        <a:buNone/>
                      </a:pPr>
                      <a:r>
                        <a:t/>
                      </a:r>
                      <a:endParaRPr sz="900">
                        <a:latin typeface="Inter"/>
                        <a:ea typeface="Inter"/>
                        <a:cs typeface="Inter"/>
                        <a:sym typeface="Inter"/>
                      </a:endParaRPr>
                    </a:p>
                  </a:txBody>
                  <a:tcPr marT="60500" marB="60500" marR="83125" marL="83125"/>
                </a:tc>
                <a:tc gridSpan="2">
                  <a:txBody>
                    <a:bodyPr/>
                    <a:lstStyle/>
                    <a:p>
                      <a:pPr indent="0" lvl="0" marL="0" rtl="0" algn="l">
                        <a:lnSpc>
                          <a:spcPct val="100000"/>
                        </a:lnSpc>
                        <a:spcBef>
                          <a:spcPts val="0"/>
                        </a:spcBef>
                        <a:spcAft>
                          <a:spcPts val="0"/>
                        </a:spcAft>
                        <a:buNone/>
                      </a:pPr>
                      <a:r>
                        <a:rPr lang="en" sz="900">
                          <a:solidFill>
                            <a:schemeClr val="dk1"/>
                          </a:solidFill>
                          <a:latin typeface="Inter"/>
                          <a:ea typeface="Inter"/>
                          <a:cs typeface="Inter"/>
                          <a:sym typeface="Inter"/>
                        </a:rPr>
                        <a:t>LESSON 4</a:t>
                      </a:r>
                      <a:r>
                        <a:rPr lang="en" sz="900">
                          <a:latin typeface="Inter"/>
                          <a:ea typeface="Inter"/>
                          <a:cs typeface="Inter"/>
                          <a:sym typeface="Inter"/>
                        </a:rPr>
                        <a:t>- Continued</a:t>
                      </a:r>
                      <a:endParaRPr sz="900">
                        <a:latin typeface="Inter"/>
                        <a:ea typeface="Inter"/>
                        <a:cs typeface="Inter"/>
                        <a:sym typeface="Inter"/>
                      </a:endParaRPr>
                    </a:p>
                  </a:txBody>
                  <a:tcPr marT="60500" marB="60500" marR="83125" marL="83125"/>
                </a:tc>
                <a:tc hMerge="1"/>
              </a:tr>
              <a:tr h="431100">
                <a:tc rowSpan="2">
                  <a:txBody>
                    <a:bodyPr/>
                    <a:lstStyle/>
                    <a:p>
                      <a:pPr indent="0" lvl="0" marL="0" rtl="0" algn="l">
                        <a:lnSpc>
                          <a:spcPct val="100000"/>
                        </a:lnSpc>
                        <a:spcBef>
                          <a:spcPts val="0"/>
                        </a:spcBef>
                        <a:spcAft>
                          <a:spcPts val="0"/>
                        </a:spcAft>
                        <a:buNone/>
                      </a:pPr>
                      <a:r>
                        <a:rPr b="1" lang="en" sz="900">
                          <a:solidFill>
                            <a:schemeClr val="dk1"/>
                          </a:solidFill>
                          <a:latin typeface="Inter"/>
                          <a:ea typeface="Inter"/>
                          <a:cs typeface="Inter"/>
                          <a:sym typeface="Inter"/>
                        </a:rPr>
                        <a:t>CONCLUSION</a:t>
                      </a:r>
                      <a:endParaRPr sz="900">
                        <a:latin typeface="Inter"/>
                        <a:ea typeface="Inter"/>
                        <a:cs typeface="Inter"/>
                        <a:sym typeface="Inter"/>
                      </a:endParaRPr>
                    </a:p>
                  </a:txBody>
                  <a:tcPr marT="60500" marB="60500" marR="83125" marL="83125"/>
                </a:tc>
                <a:tc gridSpan="2">
                  <a:txBody>
                    <a:bodyPr/>
                    <a:lstStyle/>
                    <a:p>
                      <a:pPr indent="0" lvl="0" marL="0" rtl="0" algn="l">
                        <a:lnSpc>
                          <a:spcPct val="100000"/>
                        </a:lnSpc>
                        <a:spcBef>
                          <a:spcPts val="0"/>
                        </a:spcBef>
                        <a:spcAft>
                          <a:spcPts val="0"/>
                        </a:spcAft>
                        <a:buNone/>
                      </a:pPr>
                      <a:r>
                        <a:rPr lang="en" sz="800">
                          <a:latin typeface="Inter"/>
                          <a:ea typeface="Inter"/>
                          <a:cs typeface="Inter"/>
                          <a:sym typeface="Inter"/>
                        </a:rPr>
                        <a:t>Students will participate in a gallery walk of their peers’ exploration advertisements and answer the reflection questions.</a:t>
                      </a:r>
                      <a:endParaRPr sz="800">
                        <a:latin typeface="Inter"/>
                        <a:ea typeface="Inter"/>
                        <a:cs typeface="Inter"/>
                        <a:sym typeface="Inter"/>
                      </a:endParaRPr>
                    </a:p>
                  </a:txBody>
                  <a:tcPr marT="60500" marB="60500" marR="83125" marL="83125">
                    <a:lnB cap="flat" cmpd="sng" w="9525">
                      <a:solidFill>
                        <a:srgbClr val="9E9E9E"/>
                      </a:solidFill>
                      <a:prstDash val="solid"/>
                      <a:round/>
                      <a:headEnd len="sm" w="sm" type="none"/>
                      <a:tailEnd len="sm" w="sm" type="none"/>
                    </a:lnB>
                  </a:tcPr>
                </a:tc>
                <a:tc hMerge="1"/>
              </a:tr>
              <a:tr h="785025">
                <a:tc vMerge="1"/>
                <a:tc>
                  <a:txBody>
                    <a:bodyPr/>
                    <a:lstStyle/>
                    <a:p>
                      <a:pPr indent="0" lvl="0" marL="0" rtl="0" algn="ctr">
                        <a:lnSpc>
                          <a:spcPct val="100000"/>
                        </a:lnSpc>
                        <a:spcBef>
                          <a:spcPts val="0"/>
                        </a:spcBef>
                        <a:spcAft>
                          <a:spcPts val="0"/>
                        </a:spcAft>
                        <a:buNone/>
                      </a:pPr>
                      <a:r>
                        <a:rPr lang="en" sz="800">
                          <a:solidFill>
                            <a:schemeClr val="dk1"/>
                          </a:solidFill>
                          <a:latin typeface="Inter"/>
                          <a:ea typeface="Inter"/>
                          <a:cs typeface="Inter"/>
                          <a:sym typeface="Inter"/>
                        </a:rPr>
                        <a:t>TEACHER ACTIONS</a:t>
                      </a:r>
                      <a:endParaRPr sz="800">
                        <a:solidFill>
                          <a:schemeClr val="dk1"/>
                        </a:solidFill>
                        <a:latin typeface="Inter"/>
                        <a:ea typeface="Inter"/>
                        <a:cs typeface="Inter"/>
                        <a:sym typeface="Inter"/>
                      </a:endParaRPr>
                    </a:p>
                    <a:p>
                      <a:pPr indent="-203200" lvl="0" marL="304800" rtl="0" algn="l">
                        <a:lnSpc>
                          <a:spcPct val="100000"/>
                        </a:lnSpc>
                        <a:spcBef>
                          <a:spcPts val="0"/>
                        </a:spcBef>
                        <a:spcAft>
                          <a:spcPts val="0"/>
                        </a:spcAft>
                        <a:buClr>
                          <a:schemeClr val="dk1"/>
                        </a:buClr>
                        <a:buSzPts val="800"/>
                        <a:buFont typeface="Inter"/>
                        <a:buAutoNum type="arabicPeriod"/>
                      </a:pPr>
                      <a:r>
                        <a:rPr lang="en" sz="800">
                          <a:solidFill>
                            <a:schemeClr val="dk1"/>
                          </a:solidFill>
                          <a:latin typeface="Inter"/>
                          <a:ea typeface="Inter"/>
                          <a:cs typeface="Inter"/>
                          <a:sym typeface="Inter"/>
                        </a:rPr>
                        <a:t>Have students set up their advertisements around the room.</a:t>
                      </a:r>
                      <a:endParaRPr sz="800">
                        <a:solidFill>
                          <a:schemeClr val="dk1"/>
                        </a:solidFill>
                        <a:latin typeface="Inter"/>
                        <a:ea typeface="Inter"/>
                        <a:cs typeface="Inter"/>
                        <a:sym typeface="Inter"/>
                      </a:endParaRPr>
                    </a:p>
                    <a:p>
                      <a:pPr indent="-203200" lvl="0" marL="304800" rtl="0" algn="l">
                        <a:lnSpc>
                          <a:spcPct val="100000"/>
                        </a:lnSpc>
                        <a:spcBef>
                          <a:spcPts val="0"/>
                        </a:spcBef>
                        <a:spcAft>
                          <a:spcPts val="0"/>
                        </a:spcAft>
                        <a:buClr>
                          <a:schemeClr val="dk1"/>
                        </a:buClr>
                        <a:buSzPts val="800"/>
                        <a:buFont typeface="Inter"/>
                        <a:buAutoNum type="arabicPeriod"/>
                      </a:pPr>
                      <a:r>
                        <a:rPr lang="en" sz="800">
                          <a:solidFill>
                            <a:schemeClr val="dk1"/>
                          </a:solidFill>
                          <a:latin typeface="Inter"/>
                          <a:ea typeface="Inter"/>
                          <a:cs typeface="Inter"/>
                          <a:sym typeface="Inter"/>
                        </a:rPr>
                        <a:t>Post the </a:t>
                      </a:r>
                      <a:r>
                        <a:rPr lang="en" sz="800">
                          <a:solidFill>
                            <a:schemeClr val="dk1"/>
                          </a:solidFill>
                          <a:latin typeface="Inter"/>
                          <a:ea typeface="Inter"/>
                          <a:cs typeface="Inter"/>
                          <a:sym typeface="Inter"/>
                        </a:rPr>
                        <a:t>reflection</a:t>
                      </a:r>
                      <a:r>
                        <a:rPr lang="en" sz="800">
                          <a:solidFill>
                            <a:schemeClr val="dk1"/>
                          </a:solidFill>
                          <a:latin typeface="Inter"/>
                          <a:ea typeface="Inter"/>
                          <a:cs typeface="Inter"/>
                          <a:sym typeface="Inter"/>
                        </a:rPr>
                        <a:t> questions from the PowerPoint up on the board so students can reference them as they go.</a:t>
                      </a:r>
                      <a:endParaRPr sz="800">
                        <a:solidFill>
                          <a:schemeClr val="dk1"/>
                        </a:solidFill>
                        <a:latin typeface="Inter"/>
                        <a:ea typeface="Inter"/>
                        <a:cs typeface="Inter"/>
                        <a:sym typeface="Inter"/>
                      </a:endParaRPr>
                    </a:p>
                    <a:p>
                      <a:pPr indent="-203200" lvl="0" marL="304800" rtl="0" algn="l">
                        <a:lnSpc>
                          <a:spcPct val="100000"/>
                        </a:lnSpc>
                        <a:spcBef>
                          <a:spcPts val="0"/>
                        </a:spcBef>
                        <a:spcAft>
                          <a:spcPts val="0"/>
                        </a:spcAft>
                        <a:buClr>
                          <a:schemeClr val="dk1"/>
                        </a:buClr>
                        <a:buSzPts val="800"/>
                        <a:buFont typeface="Inter"/>
                        <a:buAutoNum type="arabicPeriod"/>
                      </a:pPr>
                      <a:r>
                        <a:rPr lang="en" sz="800">
                          <a:solidFill>
                            <a:schemeClr val="dk1"/>
                          </a:solidFill>
                          <a:latin typeface="Inter"/>
                          <a:ea typeface="Inter"/>
                          <a:cs typeface="Inter"/>
                          <a:sym typeface="Inter"/>
                        </a:rPr>
                        <a:t>With their groups, students will go to each advertisement and answer the questions. Give the groups 2 minutes per ad, then have them rotate.</a:t>
                      </a:r>
                      <a:endParaRPr sz="800">
                        <a:solidFill>
                          <a:schemeClr val="dk1"/>
                        </a:solidFill>
                        <a:latin typeface="Inter"/>
                        <a:ea typeface="Inter"/>
                        <a:cs typeface="Inter"/>
                        <a:sym typeface="Inter"/>
                      </a:endParaRPr>
                    </a:p>
                    <a:p>
                      <a:pPr indent="-203200" lvl="0" marL="304800" rtl="0" algn="l">
                        <a:lnSpc>
                          <a:spcPct val="100000"/>
                        </a:lnSpc>
                        <a:spcBef>
                          <a:spcPts val="0"/>
                        </a:spcBef>
                        <a:spcAft>
                          <a:spcPts val="0"/>
                        </a:spcAft>
                        <a:buClr>
                          <a:schemeClr val="dk1"/>
                        </a:buClr>
                        <a:buSzPts val="800"/>
                        <a:buFont typeface="Inter"/>
                        <a:buAutoNum type="arabicPeriod"/>
                      </a:pPr>
                      <a:r>
                        <a:rPr lang="en" sz="800">
                          <a:solidFill>
                            <a:schemeClr val="dk1"/>
                          </a:solidFill>
                          <a:latin typeface="Inter"/>
                          <a:ea typeface="Inter"/>
                          <a:cs typeface="Inter"/>
                          <a:sym typeface="Inter"/>
                        </a:rPr>
                        <a:t>After they look at all of the ads, have each group pick which one they think was the most </a:t>
                      </a:r>
                      <a:r>
                        <a:rPr lang="en" sz="800">
                          <a:solidFill>
                            <a:schemeClr val="dk1"/>
                          </a:solidFill>
                          <a:latin typeface="Inter"/>
                          <a:ea typeface="Inter"/>
                          <a:cs typeface="Inter"/>
                          <a:sym typeface="Inter"/>
                        </a:rPr>
                        <a:t>effective</a:t>
                      </a:r>
                      <a:r>
                        <a:rPr lang="en" sz="800">
                          <a:solidFill>
                            <a:schemeClr val="dk1"/>
                          </a:solidFill>
                          <a:latin typeface="Inter"/>
                          <a:ea typeface="Inter"/>
                          <a:cs typeface="Inter"/>
                          <a:sym typeface="Inter"/>
                        </a:rPr>
                        <a:t> at promoting exploration and explain why.</a:t>
                      </a:r>
                      <a:endParaRPr sz="8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800">
                          <a:solidFill>
                            <a:schemeClr val="dk1"/>
                          </a:solidFill>
                          <a:latin typeface="Inter"/>
                          <a:ea typeface="Inter"/>
                          <a:cs typeface="Inter"/>
                          <a:sym typeface="Inter"/>
                        </a:rPr>
                        <a:t>STUDENT ACTIONS</a:t>
                      </a:r>
                      <a:endParaRPr sz="800">
                        <a:solidFill>
                          <a:schemeClr val="dk1"/>
                        </a:solidFill>
                        <a:latin typeface="Inter"/>
                        <a:ea typeface="Inter"/>
                        <a:cs typeface="Inter"/>
                        <a:sym typeface="Inter"/>
                      </a:endParaRPr>
                    </a:p>
                    <a:p>
                      <a:pPr indent="-203200" lvl="0" marL="304800" rtl="0" algn="l">
                        <a:lnSpc>
                          <a:spcPct val="100000"/>
                        </a:lnSpc>
                        <a:spcBef>
                          <a:spcPts val="0"/>
                        </a:spcBef>
                        <a:spcAft>
                          <a:spcPts val="0"/>
                        </a:spcAft>
                        <a:buClr>
                          <a:schemeClr val="dk1"/>
                        </a:buClr>
                        <a:buSzPts val="800"/>
                        <a:buFont typeface="Inter"/>
                        <a:buAutoNum type="arabicPeriod"/>
                      </a:pPr>
                      <a:r>
                        <a:rPr lang="en" sz="800">
                          <a:solidFill>
                            <a:schemeClr val="dk1"/>
                          </a:solidFill>
                          <a:latin typeface="Inter"/>
                          <a:ea typeface="Inter"/>
                          <a:cs typeface="Inter"/>
                          <a:sym typeface="Inter"/>
                        </a:rPr>
                        <a:t>Look at each advertisement and answer the </a:t>
                      </a:r>
                      <a:r>
                        <a:rPr lang="en" sz="800">
                          <a:solidFill>
                            <a:schemeClr val="dk1"/>
                          </a:solidFill>
                          <a:latin typeface="Inter"/>
                          <a:ea typeface="Inter"/>
                          <a:cs typeface="Inter"/>
                          <a:sym typeface="Inter"/>
                        </a:rPr>
                        <a:t>reflection</a:t>
                      </a:r>
                      <a:r>
                        <a:rPr lang="en" sz="800">
                          <a:solidFill>
                            <a:schemeClr val="dk1"/>
                          </a:solidFill>
                          <a:latin typeface="Inter"/>
                          <a:ea typeface="Inter"/>
                          <a:cs typeface="Inter"/>
                          <a:sym typeface="Inter"/>
                        </a:rPr>
                        <a:t> questions on the board.</a:t>
                      </a:r>
                      <a:endParaRPr sz="8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78" name="Google Shape;78;p15"/>
          <p:cNvSpPr txBox="1"/>
          <p:nvPr/>
        </p:nvSpPr>
        <p:spPr>
          <a:xfrm>
            <a:off x="-12545" y="0"/>
            <a:ext cx="9156600" cy="325500"/>
          </a:xfrm>
          <a:prstGeom prst="rect">
            <a:avLst/>
          </a:prstGeom>
          <a:solidFill>
            <a:srgbClr val="38E0A4"/>
          </a:solidFill>
          <a:ln>
            <a:noFill/>
          </a:ln>
        </p:spPr>
        <p:txBody>
          <a:bodyPr anchorCtr="0" anchor="ctr" bIns="79925" lIns="79925" spcFirstLastPara="1" rIns="79925" wrap="square" tIns="79925">
            <a:noAutofit/>
          </a:bodyPr>
          <a:lstStyle/>
          <a:p>
            <a:pPr indent="0" lvl="0" marL="0" rtl="0" algn="ctr">
              <a:spcBef>
                <a:spcPts val="0"/>
              </a:spcBef>
              <a:spcAft>
                <a:spcPts val="0"/>
              </a:spcAft>
              <a:buClr>
                <a:schemeClr val="dk1"/>
              </a:buClr>
              <a:buSzPts val="900"/>
              <a:buFont typeface="Arial"/>
              <a:buNone/>
            </a:pPr>
            <a:r>
              <a:rPr lang="en" sz="1500">
                <a:solidFill>
                  <a:schemeClr val="dk1"/>
                </a:solidFill>
                <a:latin typeface="Plus Jakarta Sans Medium"/>
                <a:ea typeface="Plus Jakarta Sans Medium"/>
                <a:cs typeface="Plus Jakarta Sans Medium"/>
                <a:sym typeface="Plus Jakarta Sans Medium"/>
              </a:rPr>
              <a:t>European Colonization</a:t>
            </a:r>
            <a:r>
              <a:rPr lang="en" sz="1500">
                <a:solidFill>
                  <a:schemeClr val="dk1"/>
                </a:solidFill>
                <a:latin typeface="Plus Jakarta Sans Medium"/>
                <a:ea typeface="Plus Jakarta Sans Medium"/>
                <a:cs typeface="Plus Jakarta Sans Medium"/>
                <a:sym typeface="Plus Jakarta Sans Medium"/>
              </a:rPr>
              <a:t>: Daily Lesson Plan (120 Minutes)</a:t>
            </a:r>
            <a:endParaRPr sz="1500">
              <a:solidFill>
                <a:srgbClr val="000000"/>
              </a:solidFill>
              <a:latin typeface="Plus Jakarta Sans Medium"/>
              <a:ea typeface="Plus Jakarta Sans Medium"/>
              <a:cs typeface="Plus Jakarta Sans Medium"/>
              <a:sym typeface="Plus Jakarta Sans Medium"/>
            </a:endParaRPr>
          </a:p>
        </p:txBody>
      </p:sp>
      <p:pic>
        <p:nvPicPr>
          <p:cNvPr id="79" name="Google Shape;79;p15"/>
          <p:cNvPicPr preferRelativeResize="0"/>
          <p:nvPr/>
        </p:nvPicPr>
        <p:blipFill>
          <a:blip r:embed="rId4">
            <a:alphaModFix/>
          </a:blip>
          <a:stretch>
            <a:fillRect/>
          </a:stretch>
        </p:blipFill>
        <p:spPr>
          <a:xfrm>
            <a:off x="254438" y="59062"/>
            <a:ext cx="540273" cy="224036"/>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